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2"/>
  </p:notesMasterIdLst>
  <p:sldIdLst>
    <p:sldId id="274" r:id="rId2"/>
    <p:sldId id="328" r:id="rId3"/>
    <p:sldId id="334" r:id="rId4"/>
    <p:sldId id="331" r:id="rId5"/>
    <p:sldId id="369" r:id="rId6"/>
    <p:sldId id="364" r:id="rId7"/>
    <p:sldId id="400" r:id="rId8"/>
    <p:sldId id="403" r:id="rId9"/>
    <p:sldId id="404" r:id="rId10"/>
    <p:sldId id="405" r:id="rId11"/>
    <p:sldId id="406" r:id="rId12"/>
    <p:sldId id="407" r:id="rId13"/>
    <p:sldId id="399" r:id="rId14"/>
    <p:sldId id="287" r:id="rId15"/>
    <p:sldId id="348" r:id="rId16"/>
    <p:sldId id="347" r:id="rId17"/>
    <p:sldId id="337" r:id="rId18"/>
    <p:sldId id="338" r:id="rId19"/>
    <p:sldId id="339" r:id="rId20"/>
    <p:sldId id="341" r:id="rId21"/>
    <p:sldId id="342" r:id="rId22"/>
    <p:sldId id="343" r:id="rId23"/>
    <p:sldId id="344" r:id="rId24"/>
    <p:sldId id="345" r:id="rId25"/>
    <p:sldId id="370" r:id="rId26"/>
    <p:sldId id="346" r:id="rId27"/>
    <p:sldId id="340" r:id="rId28"/>
    <p:sldId id="335" r:id="rId29"/>
    <p:sldId id="349" r:id="rId30"/>
    <p:sldId id="281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E3"/>
    <a:srgbClr val="009A93"/>
    <a:srgbClr val="575757"/>
    <a:srgbClr val="E30613"/>
    <a:srgbClr val="2E2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9" autoAdjust="0"/>
    <p:restoredTop sz="94170" autoAdjust="0"/>
  </p:normalViewPr>
  <p:slideViewPr>
    <p:cSldViewPr>
      <p:cViewPr>
        <p:scale>
          <a:sx n="108" d="100"/>
          <a:sy n="108" d="100"/>
        </p:scale>
        <p:origin x="36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4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F5116-69C7-4E4C-B58B-AAB9F7BD1A31}" type="datetimeFigureOut">
              <a:rPr lang="fr-FR" smtClean="0"/>
              <a:pPr/>
              <a:t>30/11/2025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3CDFF-FD0B-401A-8365-69EE43F9A11B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955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53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35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39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4403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546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97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3CDFF-FD0B-401A-8365-69EE43F9A11B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144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374641"/>
            <a:ext cx="795750" cy="3841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53336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Espace réservé pour une image  10" descr="&#10;"/>
          <p:cNvSpPr>
            <a:spLocks noGrp="1"/>
          </p:cNvSpPr>
          <p:nvPr>
            <p:ph type="pic" sz="quarter" idx="10"/>
          </p:nvPr>
        </p:nvSpPr>
        <p:spPr>
          <a:xfrm>
            <a:off x="72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2015999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 dirty="0"/>
              <a:t>Type your comment</a:t>
            </a:r>
          </a:p>
        </p:txBody>
      </p:sp>
      <p:sp>
        <p:nvSpPr>
          <p:cNvPr id="16" name="Espace réservé pour une image  10"/>
          <p:cNvSpPr>
            <a:spLocks noGrp="1"/>
          </p:cNvSpPr>
          <p:nvPr>
            <p:ph type="pic" sz="quarter" idx="12"/>
          </p:nvPr>
        </p:nvSpPr>
        <p:spPr>
          <a:xfrm>
            <a:off x="4860000" y="3528000"/>
            <a:ext cx="3600000" cy="22320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60000" y="2016000"/>
            <a:ext cx="3600000" cy="864000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noProof="0"/>
              <a:t>Type your comment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93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429132"/>
            <a:ext cx="8100000" cy="1546876"/>
          </a:xfrm>
        </p:spPr>
        <p:txBody>
          <a:bodyPr lIns="0" tIns="0" rIns="0" bIns="0">
            <a:normAutofit/>
          </a:bodyPr>
          <a:lstStyle>
            <a:lvl1pPr algn="ctr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Insert thank you text</a:t>
            </a:r>
          </a:p>
        </p:txBody>
      </p:sp>
      <p:pic>
        <p:nvPicPr>
          <p:cNvPr id="4" name="Image 4" descr="ELIXIR_SWITZERLAND_white_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0" y="6285205"/>
            <a:ext cx="795750" cy="3841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04000" y="4129200"/>
            <a:ext cx="8100000" cy="468000"/>
          </a:xfrm>
        </p:spPr>
        <p:txBody>
          <a:bodyPr lIns="0" tIns="0" rIns="0" bIns="0">
            <a:normAutofit/>
          </a:bodyPr>
          <a:lstStyle>
            <a:lvl1pPr algn="l">
              <a:defRPr sz="4000" b="1" cap="none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04000" y="4964400"/>
            <a:ext cx="8100000" cy="78581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Sub-title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500958" y="6485841"/>
            <a:ext cx="1486494" cy="311337"/>
          </a:xfrm>
          <a:prstGeom prst="rect">
            <a:avLst/>
          </a:prstGeom>
        </p:spPr>
        <p:txBody>
          <a:bodyPr wrap="square" lIns="91919" tIns="45959" rIns="91919" bIns="45959">
            <a:spAutoFit/>
          </a:bodyPr>
          <a:lstStyle/>
          <a:p>
            <a:pPr defTabSz="919131"/>
            <a:r>
              <a:rPr lang="fr-CH" sz="1420" b="1" dirty="0">
                <a:solidFill>
                  <a:schemeClr val="tx1"/>
                </a:solidFill>
              </a:rPr>
              <a:t>www.sib.swiss</a:t>
            </a:r>
            <a:endParaRPr lang="en-US" sz="142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2628000" y="29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28000" y="38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2628000" y="4786322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28000" y="56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28000" y="2088000"/>
            <a:ext cx="576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2000" y="2204864"/>
            <a:ext cx="81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0"/>
            <a:ext cx="9144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 baseline="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1"/>
            <a:r>
              <a:rPr lang="en-GB" noProof="0" dirty="0"/>
              <a:t>Text </a:t>
            </a:r>
          </a:p>
          <a:p>
            <a:pPr lvl="2"/>
            <a:r>
              <a:rPr lang="en-GB" noProof="0" dirty="0"/>
              <a:t>Text 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540000"/>
            <a:ext cx="8100000" cy="5760000"/>
          </a:xfrm>
        </p:spPr>
        <p:txBody>
          <a:bodyPr anchor="ctr" anchorCtr="0">
            <a:noAutofit/>
          </a:bodyPr>
          <a:lstStyle>
            <a:lvl1pPr algn="ctr">
              <a:defRPr sz="6000" cap="none" baseline="0">
                <a:effectLst>
                  <a:outerShdw blurRad="38100" dist="12700" dir="2700000" algn="tl">
                    <a:srgbClr val="000000">
                      <a:alpha val="50000"/>
                    </a:srgbClr>
                  </a:outerShdw>
                </a:effectLst>
              </a:defRPr>
            </a:lvl1pPr>
            <a:lvl5pPr>
              <a:defRPr/>
            </a:lvl5pPr>
          </a:lstStyle>
          <a:p>
            <a:r>
              <a:rPr lang="en-GB" noProof="0" dirty="0"/>
              <a:t>Add your key </a:t>
            </a:r>
            <a:br>
              <a:rPr lang="en-GB" noProof="0" dirty="0"/>
            </a:br>
            <a:r>
              <a:rPr lang="en-GB" noProof="0" dirty="0"/>
              <a:t>message here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0" y="536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>
            <a:off x="0" y="14940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4000" y="1440000"/>
            <a:ext cx="8100000" cy="4896000"/>
          </a:xfrm>
        </p:spPr>
        <p:txBody>
          <a:bodyPr>
            <a:noAutofit/>
          </a:bodyPr>
          <a:lstStyle>
            <a:lvl1pPr>
              <a:defRPr sz="2400"/>
            </a:lvl1pPr>
            <a:lvl2pPr marL="360000" indent="-360000">
              <a:spcBef>
                <a:spcPts val="2400"/>
              </a:spcBef>
              <a:buSzPct val="110000"/>
              <a:defRPr sz="2400"/>
            </a:lvl2pPr>
            <a:lvl3pPr marL="360000">
              <a:defRPr sz="2400"/>
            </a:lvl3pPr>
            <a:lvl5pPr>
              <a:defRPr/>
            </a:lvl5pPr>
          </a:lstStyle>
          <a:p>
            <a:pPr lvl="0"/>
            <a:r>
              <a:rPr lang="en-GB" noProof="0" dirty="0"/>
              <a:t>Add your figure/ table/ image/ plain text here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accent2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6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4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0" y="97560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0" y="6856413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space réservé du texte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0" y="1656000"/>
            <a:ext cx="3600000" cy="2052000"/>
          </a:xfrm>
          <a:solidFill>
            <a:schemeClr val="bg2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4104000"/>
            <a:ext cx="3600000" cy="2052000"/>
          </a:xfrm>
          <a:solidFill>
            <a:schemeClr val="accent4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0" y="4104000"/>
            <a:ext cx="3600000" cy="2052000"/>
          </a:xfrm>
          <a:solidFill>
            <a:schemeClr val="accent6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Add your key</a:t>
            </a:r>
            <a:br>
              <a:rPr lang="en-GB" noProof="0"/>
            </a:br>
            <a:r>
              <a:rPr lang="en-GB" noProof="0"/>
              <a:t>figure here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792000" y="1656000"/>
            <a:ext cx="3600000" cy="2052000"/>
          </a:xfrm>
          <a:solidFill>
            <a:schemeClr val="accent1"/>
          </a:solidFill>
          <a:ln>
            <a:noFill/>
          </a:ln>
          <a:effectLst>
            <a:outerShdw blurRad="38100" dist="12700" dir="2700000" algn="t" rotWithShape="0">
              <a:prstClr val="black">
                <a:alpha val="43000"/>
              </a:prstClr>
            </a:outerShdw>
          </a:effectLst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Add your key</a:t>
            </a:r>
            <a:br>
              <a:rPr lang="en-GB" noProof="0" dirty="0"/>
            </a:br>
            <a:r>
              <a:rPr lang="en-GB" noProof="0" dirty="0"/>
              <a:t>figure here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04000" y="404664"/>
            <a:ext cx="81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04000" y="71438"/>
            <a:ext cx="8100000" cy="864000"/>
          </a:xfrm>
          <a:prstGeom prst="rect">
            <a:avLst/>
          </a:prstGeom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 dirty="0" err="1"/>
              <a:t>Cliquez</a:t>
            </a:r>
            <a:r>
              <a:rPr lang="en-GB" noProof="0" dirty="0"/>
              <a:t>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000" y="1296000"/>
            <a:ext cx="8100000" cy="5040000"/>
          </a:xfrm>
          <a:prstGeom prst="rect">
            <a:avLst/>
          </a:prstGeom>
          <a:effectLst>
            <a:outerShdw blurRad="38100" dist="12700" dir="2700000" algn="ctr" rotWithShape="0">
              <a:srgbClr val="000000">
                <a:alpha val="43000"/>
              </a:srgbClr>
            </a:outerShdw>
          </a:effectLst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Cliquez</a:t>
            </a:r>
            <a:r>
              <a:rPr lang="en-GB" noProof="0" dirty="0"/>
              <a:t> pour 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7" r:id="rId2"/>
    <p:sldLayoutId id="2147483687" r:id="rId3"/>
    <p:sldLayoutId id="2147483696" r:id="rId4"/>
    <p:sldLayoutId id="2147483684" r:id="rId5"/>
    <p:sldLayoutId id="2147483686" r:id="rId6"/>
    <p:sldLayoutId id="2147483688" r:id="rId7"/>
    <p:sldLayoutId id="2147483694" r:id="rId8"/>
    <p:sldLayoutId id="2147483695" r:id="rId9"/>
    <p:sldLayoutId id="2147483693" r:id="rId10"/>
    <p:sldLayoutId id="2147483698" r:id="rId11"/>
    <p:sldLayoutId id="214748368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400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1pPr>
      <a:lvl2pPr marL="360000" indent="-360000" algn="l" defTabSz="914400" rtl="0" eaLnBrk="1" latinLnBrk="0" hangingPunct="1">
        <a:spcBef>
          <a:spcPts val="2400"/>
        </a:spcBef>
        <a:buSzPct val="110000"/>
        <a:buFontTx/>
        <a:buBlip>
          <a:blip r:embed="rId14"/>
        </a:buBlip>
        <a:defRPr sz="2400" b="1" kern="120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2pPr>
      <a:lvl3pPr marL="360000" indent="0" algn="l" defTabSz="914400" rtl="0" eaLnBrk="1" latinLnBrk="0" hangingPunct="1">
        <a:spcBef>
          <a:spcPts val="0"/>
        </a:spcBef>
        <a:buFontTx/>
        <a:buNone/>
        <a:defRPr lang="fr-FR" sz="2400" kern="1200" dirty="0" smtClean="0">
          <a:solidFill>
            <a:schemeClr val="tx1"/>
          </a:solidFill>
          <a:effectLst>
            <a:outerShdw blurRad="38100" dist="12700" dir="2700000" algn="ctr" rotWithShape="0">
              <a:srgbClr val="000000">
                <a:alpha val="43137"/>
              </a:srgbClr>
            </a:outerShdw>
          </a:effectLst>
          <a:latin typeface="Arial" pitchFamily="34" charset="0"/>
          <a:ea typeface="+mn-ea"/>
          <a:cs typeface="Arial" pitchFamily="34" charset="0"/>
        </a:defRPr>
      </a:lvl3pPr>
      <a:lvl4pPr marL="360000" indent="0" algn="l" defTabSz="914400" rtl="0" eaLnBrk="1" latinLnBrk="0" hangingPunct="1">
        <a:spcBef>
          <a:spcPts val="0"/>
        </a:spcBef>
        <a:buFontTx/>
        <a:buNone/>
        <a:defRPr sz="2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360000" indent="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600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503999" y="4129200"/>
            <a:ext cx="8273799" cy="468000"/>
          </a:xfrm>
          <a:effectLst/>
        </p:spPr>
        <p:txBody>
          <a:bodyPr>
            <a:noAutofit/>
          </a:bodyPr>
          <a:lstStyle/>
          <a:p>
            <a:r>
              <a:rPr lang="en-GB" sz="3200" noProof="0" dirty="0">
                <a:solidFill>
                  <a:schemeClr val="tx1"/>
                </a:solidFill>
                <a:effectLst/>
              </a:rPr>
              <a:t>Deep learning techniques in Life sciences</a:t>
            </a: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effectLst/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tx1"/>
                </a:solidFill>
                <a:effectLst/>
              </a:rPr>
              <a:t>Van Du Tran, Markus Müller, </a:t>
            </a:r>
            <a:r>
              <a:rPr lang="en-US" dirty="0" err="1">
                <a:solidFill>
                  <a:schemeClr val="tx1"/>
                </a:solidFill>
                <a:effectLst/>
              </a:rPr>
              <a:t>Wandrille</a:t>
            </a:r>
            <a:r>
              <a:rPr lang="en-US" dirty="0">
                <a:solidFill>
                  <a:schemeClr val="tx1"/>
                </a:solidFill>
                <a:effectLst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</a:rPr>
              <a:t>Duchemin</a:t>
            </a:r>
            <a:endParaRPr lang="en-US" dirty="0">
              <a:solidFill>
                <a:schemeClr val="tx1"/>
              </a:solidFill>
              <a:effectLst/>
            </a:endParaRPr>
          </a:p>
          <a:p>
            <a:r>
              <a:rPr lang="en-US" dirty="0">
                <a:solidFill>
                  <a:schemeClr val="tx1"/>
                </a:solidFill>
                <a:effectLst/>
              </a:rPr>
              <a:t>SIB Swiss Institute of Bioinformatics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November 2025</a:t>
            </a:r>
          </a:p>
          <a:p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9" name="Espace réservé pour une image  17" descr="profile-cover-2017.jpg"/>
          <p:cNvPicPr>
            <a:picLocks noChangeAspect="1"/>
          </p:cNvPicPr>
          <p:nvPr/>
        </p:nvPicPr>
        <p:blipFill>
          <a:blip r:embed="rId3"/>
          <a:srcRect l="1464" r="1464" b="12798"/>
          <a:stretch>
            <a:fillRect/>
          </a:stretch>
        </p:blipFill>
        <p:spPr>
          <a:xfrm>
            <a:off x="0" y="2"/>
            <a:ext cx="9144000" cy="3428998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0" y="342488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7" descr="sib_logo_trans_backgroun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68" y="3286124"/>
            <a:ext cx="1329231" cy="720000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0" y="-1587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6BF65-15CF-60D4-986A-A56A4508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285C4A-1C1B-5801-F7B8-C64CE271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858344"/>
          </a:xfrm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Learning a lower-dimensional feature representation (compression) from unlabeled training data and a reconstruction back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54E59-A2B7-9969-CA2A-3D774C0650A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Sparse autoencoder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8C2C46-5C7A-32DE-FCE4-649625801E11}"/>
              </a:ext>
            </a:extLst>
          </p:cNvPr>
          <p:cNvSpPr/>
          <p:nvPr/>
        </p:nvSpPr>
        <p:spPr>
          <a:xfrm>
            <a:off x="1883400" y="313278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1B4DF-03B3-4CC3-82CA-5B9427D1D2E6}"/>
              </a:ext>
            </a:extLst>
          </p:cNvPr>
          <p:cNvSpPr/>
          <p:nvPr/>
        </p:nvSpPr>
        <p:spPr>
          <a:xfrm>
            <a:off x="1883400" y="243840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047FF6-C968-2874-C514-CAD344985644}"/>
              </a:ext>
            </a:extLst>
          </p:cNvPr>
          <p:cNvSpPr/>
          <p:nvPr/>
        </p:nvSpPr>
        <p:spPr>
          <a:xfrm>
            <a:off x="1883400" y="382717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23E185-7B73-CBDF-612C-E6AAACF7A0D2}"/>
              </a:ext>
            </a:extLst>
          </p:cNvPr>
          <p:cNvSpPr/>
          <p:nvPr/>
        </p:nvSpPr>
        <p:spPr>
          <a:xfrm>
            <a:off x="1883400" y="452155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6D9AF9-698A-338D-75CB-8AC8757F56D3}"/>
              </a:ext>
            </a:extLst>
          </p:cNvPr>
          <p:cNvSpPr/>
          <p:nvPr/>
        </p:nvSpPr>
        <p:spPr>
          <a:xfrm>
            <a:off x="1883400" y="521594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F6A95E-B7EB-612B-018E-F4415576FAB0}"/>
              </a:ext>
            </a:extLst>
          </p:cNvPr>
          <p:cNvSpPr/>
          <p:nvPr/>
        </p:nvSpPr>
        <p:spPr>
          <a:xfrm>
            <a:off x="27150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53526C-1B1F-2F9A-FB3B-E79C77CB5B9B}"/>
              </a:ext>
            </a:extLst>
          </p:cNvPr>
          <p:cNvSpPr/>
          <p:nvPr/>
        </p:nvSpPr>
        <p:spPr>
          <a:xfrm>
            <a:off x="27150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14AC8D-180E-F2AF-F810-38637E9927D1}"/>
              </a:ext>
            </a:extLst>
          </p:cNvPr>
          <p:cNvSpPr/>
          <p:nvPr/>
        </p:nvSpPr>
        <p:spPr>
          <a:xfrm>
            <a:off x="27150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26E16A-64B4-6825-6507-B45E03727F3E}"/>
              </a:ext>
            </a:extLst>
          </p:cNvPr>
          <p:cNvSpPr/>
          <p:nvPr/>
        </p:nvSpPr>
        <p:spPr>
          <a:xfrm>
            <a:off x="27150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506687-066F-F506-DC8E-D6B342C6FBE3}"/>
              </a:ext>
            </a:extLst>
          </p:cNvPr>
          <p:cNvSpPr/>
          <p:nvPr/>
        </p:nvSpPr>
        <p:spPr>
          <a:xfrm>
            <a:off x="3546600" y="3149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6AB642-CD3A-EABA-03F1-C767B3C2E5FA}"/>
              </a:ext>
            </a:extLst>
          </p:cNvPr>
          <p:cNvSpPr/>
          <p:nvPr/>
        </p:nvSpPr>
        <p:spPr>
          <a:xfrm>
            <a:off x="3546600" y="3844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0F2E31-9C29-0DE1-9066-78249B9BAA38}"/>
              </a:ext>
            </a:extLst>
          </p:cNvPr>
          <p:cNvSpPr/>
          <p:nvPr/>
        </p:nvSpPr>
        <p:spPr>
          <a:xfrm>
            <a:off x="3546600" y="4538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8F93DA-E2AE-A732-1A50-9BF75B8EBEEA}"/>
              </a:ext>
            </a:extLst>
          </p:cNvPr>
          <p:cNvSpPr/>
          <p:nvPr/>
        </p:nvSpPr>
        <p:spPr>
          <a:xfrm>
            <a:off x="4378200" y="3513785"/>
            <a:ext cx="387600" cy="381000"/>
          </a:xfrm>
          <a:prstGeom prst="ellipse">
            <a:avLst/>
          </a:prstGeom>
          <a:noFill/>
          <a:ln>
            <a:solidFill>
              <a:schemeClr val="accent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CAF883-7E50-FC03-472F-372060B1F94A}"/>
              </a:ext>
            </a:extLst>
          </p:cNvPr>
          <p:cNvSpPr/>
          <p:nvPr/>
        </p:nvSpPr>
        <p:spPr>
          <a:xfrm>
            <a:off x="4378200" y="4208170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729BED-8CD5-65C8-D78A-22BEE93FE2A0}"/>
              </a:ext>
            </a:extLst>
          </p:cNvPr>
          <p:cNvSpPr/>
          <p:nvPr/>
        </p:nvSpPr>
        <p:spPr>
          <a:xfrm>
            <a:off x="5209800" y="313278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018909-5EBC-2010-9748-80019AA1DC88}"/>
              </a:ext>
            </a:extLst>
          </p:cNvPr>
          <p:cNvSpPr/>
          <p:nvPr/>
        </p:nvSpPr>
        <p:spPr>
          <a:xfrm>
            <a:off x="5209800" y="382717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A53B19-5053-6C90-1B8A-C5DBCCFF2E6B}"/>
              </a:ext>
            </a:extLst>
          </p:cNvPr>
          <p:cNvSpPr/>
          <p:nvPr/>
        </p:nvSpPr>
        <p:spPr>
          <a:xfrm>
            <a:off x="5209800" y="45215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96DFD0-8A31-5BF4-370C-FE4A0D6590CB}"/>
              </a:ext>
            </a:extLst>
          </p:cNvPr>
          <p:cNvSpPr/>
          <p:nvPr/>
        </p:nvSpPr>
        <p:spPr>
          <a:xfrm>
            <a:off x="60414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18EB0-BE02-A1A3-1204-903BBADC919A}"/>
              </a:ext>
            </a:extLst>
          </p:cNvPr>
          <p:cNvSpPr/>
          <p:nvPr/>
        </p:nvSpPr>
        <p:spPr>
          <a:xfrm>
            <a:off x="60414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860BDF-D128-5D45-38CF-8D8DA2D4AB53}"/>
              </a:ext>
            </a:extLst>
          </p:cNvPr>
          <p:cNvSpPr/>
          <p:nvPr/>
        </p:nvSpPr>
        <p:spPr>
          <a:xfrm>
            <a:off x="60414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ECC921-7D17-B06E-4457-F01F46E10823}"/>
              </a:ext>
            </a:extLst>
          </p:cNvPr>
          <p:cNvSpPr/>
          <p:nvPr/>
        </p:nvSpPr>
        <p:spPr>
          <a:xfrm>
            <a:off x="60414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06B62-3D2C-EB6C-AA04-1660ADCA1E1A}"/>
              </a:ext>
            </a:extLst>
          </p:cNvPr>
          <p:cNvSpPr/>
          <p:nvPr/>
        </p:nvSpPr>
        <p:spPr>
          <a:xfrm>
            <a:off x="6873000" y="313278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772E866-5F56-D630-9621-FE937B889336}"/>
              </a:ext>
            </a:extLst>
          </p:cNvPr>
          <p:cNvSpPr/>
          <p:nvPr/>
        </p:nvSpPr>
        <p:spPr>
          <a:xfrm>
            <a:off x="6873000" y="243840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09F59B-E382-B3C8-2BF2-FFAACB59938B}"/>
              </a:ext>
            </a:extLst>
          </p:cNvPr>
          <p:cNvSpPr/>
          <p:nvPr/>
        </p:nvSpPr>
        <p:spPr>
          <a:xfrm>
            <a:off x="6873000" y="382717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68DB623-B10C-C829-622B-318076E139AB}"/>
              </a:ext>
            </a:extLst>
          </p:cNvPr>
          <p:cNvSpPr/>
          <p:nvPr/>
        </p:nvSpPr>
        <p:spPr>
          <a:xfrm>
            <a:off x="6873000" y="452155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3F23BB3-6BBA-9702-CF62-876E2C017199}"/>
              </a:ext>
            </a:extLst>
          </p:cNvPr>
          <p:cNvSpPr/>
          <p:nvPr/>
        </p:nvSpPr>
        <p:spPr>
          <a:xfrm>
            <a:off x="6873000" y="521594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EA0BC-E345-05F7-EA6C-39644B0F1BC8}"/>
              </a:ext>
            </a:extLst>
          </p:cNvPr>
          <p:cNvSpPr txBox="1"/>
          <p:nvPr/>
        </p:nvSpPr>
        <p:spPr>
          <a:xfrm>
            <a:off x="553858" y="3914174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095F65-49D2-1D8C-A341-1A5E8E03E699}"/>
              </a:ext>
            </a:extLst>
          </p:cNvPr>
          <p:cNvSpPr txBox="1"/>
          <p:nvPr/>
        </p:nvSpPr>
        <p:spPr>
          <a:xfrm>
            <a:off x="7987412" y="38947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D4E585D-28E7-028F-55F0-3FF82B4BDFF5}"/>
                  </a:ext>
                </a:extLst>
              </p:cNvPr>
              <p:cNvSpPr/>
              <p:nvPr/>
            </p:nvSpPr>
            <p:spPr>
              <a:xfrm>
                <a:off x="2057400" y="6248400"/>
                <a:ext cx="5001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Penalty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D4E585D-28E7-028F-55F0-3FF82B4BD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6248400"/>
                <a:ext cx="5001434" cy="461665"/>
              </a:xfrm>
              <a:prstGeom prst="rect">
                <a:avLst/>
              </a:prstGeom>
              <a:blipFill>
                <a:blip r:embed="rId2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DC8708E-ABE3-D0C1-65A5-0A7D086E9A26}"/>
                  </a:ext>
                </a:extLst>
              </p:cNvPr>
              <p:cNvSpPr/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07F56D1-7310-8B3C-370C-7C586EBFFFB1}"/>
                  </a:ext>
                </a:extLst>
              </p:cNvPr>
              <p:cNvSpPr/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632AF48-5130-9434-445A-D384A9F73D74}"/>
                  </a:ext>
                </a:extLst>
              </p:cNvPr>
              <p:cNvSpPr/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9A93"/>
                          </a:solidFill>
                          <a:effectLst/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009A9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83EEE32-CA0E-1DFE-3C78-F5F2D01E56B1}"/>
              </a:ext>
            </a:extLst>
          </p:cNvPr>
          <p:cNvSpPr txBox="1"/>
          <p:nvPr/>
        </p:nvSpPr>
        <p:spPr>
          <a:xfrm>
            <a:off x="3929744" y="5215939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Latent space</a:t>
            </a:r>
          </a:p>
        </p:txBody>
      </p:sp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5F4E1584-F914-3363-4843-BA6ACF5F2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" y="4405113"/>
            <a:ext cx="1416050" cy="1898650"/>
          </a:xfrm>
          <a:prstGeom prst="rect">
            <a:avLst/>
          </a:prstGeom>
          <a:effectLst/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088539A8-2E42-FDC9-DF8D-C18205B84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36" y="4405113"/>
            <a:ext cx="1416050" cy="1898650"/>
          </a:xfrm>
          <a:prstGeom prst="rect">
            <a:avLst/>
          </a:prstGeom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ABF12B9-B0EA-F090-056F-875B5AC37261}"/>
              </a:ext>
            </a:extLst>
          </p:cNvPr>
          <p:cNvSpPr txBox="1"/>
          <p:nvPr/>
        </p:nvSpPr>
        <p:spPr>
          <a:xfrm>
            <a:off x="3955030" y="566782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deterministic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4BC8B7-8F22-47A5-F49B-0370B85426A3}"/>
              </a:ext>
            </a:extLst>
          </p:cNvPr>
          <p:cNvSpPr txBox="1"/>
          <p:nvPr/>
        </p:nvSpPr>
        <p:spPr>
          <a:xfrm>
            <a:off x="2715000" y="2429483"/>
            <a:ext cx="7822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Encode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2743AA-A3A1-B56F-2E16-52F00942D37C}"/>
              </a:ext>
            </a:extLst>
          </p:cNvPr>
          <p:cNvSpPr txBox="1"/>
          <p:nvPr/>
        </p:nvSpPr>
        <p:spPr>
          <a:xfrm>
            <a:off x="5646735" y="2429483"/>
            <a:ext cx="795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5ED187-B27C-5B91-642A-FD004F98DD44}"/>
              </a:ext>
            </a:extLst>
          </p:cNvPr>
          <p:cNvCxnSpPr/>
          <p:nvPr/>
        </p:nvCxnSpPr>
        <p:spPr>
          <a:xfrm>
            <a:off x="2710345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83ECA4-B3D3-ED86-DA37-D1C6A7D26C72}"/>
              </a:ext>
            </a:extLst>
          </p:cNvPr>
          <p:cNvCxnSpPr/>
          <p:nvPr/>
        </p:nvCxnSpPr>
        <p:spPr>
          <a:xfrm>
            <a:off x="5665789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2BF2C59-1FB7-3131-1D68-D8E2FB0B5783}"/>
              </a:ext>
            </a:extLst>
          </p:cNvPr>
          <p:cNvSpPr txBox="1"/>
          <p:nvPr/>
        </p:nvSpPr>
        <p:spPr>
          <a:xfrm>
            <a:off x="7328290" y="3563509"/>
            <a:ext cx="18242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Reconstructed input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5A75DD-1637-9D74-7E27-8ACA38342020}"/>
              </a:ext>
            </a:extLst>
          </p:cNvPr>
          <p:cNvSpPr txBox="1"/>
          <p:nvPr/>
        </p:nvSpPr>
        <p:spPr>
          <a:xfrm>
            <a:off x="3769443" y="2767565"/>
            <a:ext cx="16414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Bottleneck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214639-86C6-2D02-40EB-B495E14D7E6E}"/>
              </a:ext>
            </a:extLst>
          </p:cNvPr>
          <p:cNvSpPr/>
          <p:nvPr/>
        </p:nvSpPr>
        <p:spPr>
          <a:xfrm>
            <a:off x="2715000" y="3463340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CC86CD-3F17-B23B-BAE1-B8CC58C1E1CF}"/>
              </a:ext>
            </a:extLst>
          </p:cNvPr>
          <p:cNvSpPr/>
          <p:nvPr/>
        </p:nvSpPr>
        <p:spPr>
          <a:xfrm>
            <a:off x="2715000" y="4852110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71E149-1FE8-FC7F-487F-D1A64DEFCB18}"/>
              </a:ext>
            </a:extLst>
          </p:cNvPr>
          <p:cNvSpPr/>
          <p:nvPr/>
        </p:nvSpPr>
        <p:spPr>
          <a:xfrm>
            <a:off x="3546600" y="3149955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19CF288-0221-E4C9-7D56-CF1CF0F04F0F}"/>
              </a:ext>
            </a:extLst>
          </p:cNvPr>
          <p:cNvSpPr/>
          <p:nvPr/>
        </p:nvSpPr>
        <p:spPr>
          <a:xfrm>
            <a:off x="3546600" y="4538725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16883E6-0F33-9B69-076F-C9C8B5C46ED5}"/>
              </a:ext>
            </a:extLst>
          </p:cNvPr>
          <p:cNvSpPr/>
          <p:nvPr/>
        </p:nvSpPr>
        <p:spPr>
          <a:xfrm>
            <a:off x="4378200" y="3513785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19B265-37C6-01B2-6F2D-1C064ACBB52C}"/>
              </a:ext>
            </a:extLst>
          </p:cNvPr>
          <p:cNvSpPr/>
          <p:nvPr/>
        </p:nvSpPr>
        <p:spPr>
          <a:xfrm>
            <a:off x="5209800" y="3827170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0AEE92A-23F0-7D6E-23E5-5FEFD489EC4D}"/>
              </a:ext>
            </a:extLst>
          </p:cNvPr>
          <p:cNvSpPr/>
          <p:nvPr/>
        </p:nvSpPr>
        <p:spPr>
          <a:xfrm>
            <a:off x="5209800" y="4521555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1D76E46-1810-897C-9F44-9CFD33435CE5}"/>
              </a:ext>
            </a:extLst>
          </p:cNvPr>
          <p:cNvSpPr/>
          <p:nvPr/>
        </p:nvSpPr>
        <p:spPr>
          <a:xfrm>
            <a:off x="6041400" y="4157725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3A451EF-4B38-02E8-2753-1BF78FEAD03C}"/>
              </a:ext>
            </a:extLst>
          </p:cNvPr>
          <p:cNvSpPr/>
          <p:nvPr/>
        </p:nvSpPr>
        <p:spPr>
          <a:xfrm>
            <a:off x="6041400" y="4852110"/>
            <a:ext cx="387600" cy="381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00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21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17" grpId="0" animBg="1"/>
      <p:bldP spid="18" grpId="0" animBg="1"/>
      <p:bldP spid="46" grpId="0" animBg="1"/>
      <p:bldP spid="49" grpId="0" animBg="1"/>
      <p:bldP spid="50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4EE7A0-B688-024A-2FD2-E12305DA3A7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Sparse autoencoder application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98DBC-83A9-C1D6-6FAA-B5340F03C17D}"/>
              </a:ext>
            </a:extLst>
          </p:cNvPr>
          <p:cNvSpPr txBox="1"/>
          <p:nvPr/>
        </p:nvSpPr>
        <p:spPr>
          <a:xfrm>
            <a:off x="1946400" y="1286491"/>
            <a:ext cx="498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Feature extraction, interpretable representation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A7B4F-0C11-6548-1530-17A8960A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78"/>
          <a:stretch>
            <a:fillRect/>
          </a:stretch>
        </p:blipFill>
        <p:spPr>
          <a:xfrm>
            <a:off x="1117615" y="1689047"/>
            <a:ext cx="6645367" cy="4790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C16E3-32AD-46EB-D2A0-23D39AE74E82}"/>
              </a:ext>
            </a:extLst>
          </p:cNvPr>
          <p:cNvSpPr txBox="1"/>
          <p:nvPr/>
        </p:nvSpPr>
        <p:spPr>
          <a:xfrm>
            <a:off x="3117822" y="6513183"/>
            <a:ext cx="2644955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Simon and Zou. Nature Methods, 2025</a:t>
            </a:r>
          </a:p>
        </p:txBody>
      </p:sp>
    </p:spTree>
    <p:extLst>
      <p:ext uri="{BB962C8B-B14F-4D97-AF65-F5344CB8AC3E}">
        <p14:creationId xmlns:p14="http://schemas.microsoft.com/office/powerpoint/2010/main" val="242362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CD775-B279-8CAB-EBB6-82310F56C39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Autoencoder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BE0EB-8E75-C27D-1679-39BC4616FD82}"/>
              </a:ext>
            </a:extLst>
          </p:cNvPr>
          <p:cNvSpPr txBox="1"/>
          <p:nvPr/>
        </p:nvSpPr>
        <p:spPr>
          <a:xfrm>
            <a:off x="2162999" y="1295400"/>
            <a:ext cx="481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Dimensionality reduction and Data integration</a:t>
            </a:r>
          </a:p>
        </p:txBody>
      </p:sp>
      <p:pic>
        <p:nvPicPr>
          <p:cNvPr id="5" name="Picture 4" descr="A diagram of a cell&#10;&#10;AI-generated content may be incorrect.">
            <a:extLst>
              <a:ext uri="{FF2B5EF4-FFF2-40B4-BE49-F238E27FC236}">
                <a16:creationId xmlns:a16="http://schemas.microsoft.com/office/drawing/2014/main" id="{35E3C51E-783F-9D0C-1093-F6433A2B3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00" y="1763700"/>
            <a:ext cx="6242997" cy="4555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0C2A2F-2FBC-26F2-2905-510E447DB1CA}"/>
              </a:ext>
            </a:extLst>
          </p:cNvPr>
          <p:cNvSpPr txBox="1"/>
          <p:nvPr/>
        </p:nvSpPr>
        <p:spPr>
          <a:xfrm>
            <a:off x="3153436" y="6453336"/>
            <a:ext cx="283712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Yang et al. Nature Communications, 2021</a:t>
            </a:r>
          </a:p>
        </p:txBody>
      </p:sp>
    </p:spTree>
    <p:extLst>
      <p:ext uri="{BB962C8B-B14F-4D97-AF65-F5344CB8AC3E}">
        <p14:creationId xmlns:p14="http://schemas.microsoft.com/office/powerpoint/2010/main" val="113604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F5B8B-CAA3-3B34-C612-68D6F544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8363AE-9198-B43B-D587-752F61BA9EA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noProof="0" dirty="0">
                <a:effectLst/>
              </a:rPr>
              <a:t>Neural </a:t>
            </a:r>
            <a:r>
              <a:rPr lang="en-US" dirty="0">
                <a:effectLst/>
              </a:rPr>
              <a:t>N</a:t>
            </a:r>
            <a:r>
              <a:rPr lang="en-US" noProof="0" dirty="0" err="1">
                <a:effectLst/>
              </a:rPr>
              <a:t>etwork</a:t>
            </a:r>
            <a:r>
              <a:rPr lang="en-US" noProof="0" dirty="0">
                <a:effectLst/>
              </a:rPr>
              <a:t> revisited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456949-28B3-8AE2-2F11-78695B0B66E0}"/>
              </a:ext>
            </a:extLst>
          </p:cNvPr>
          <p:cNvSpPr/>
          <p:nvPr/>
        </p:nvSpPr>
        <p:spPr>
          <a:xfrm>
            <a:off x="18586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FB6584-1865-E5D3-3B44-BBCC6BD78FC8}"/>
              </a:ext>
            </a:extLst>
          </p:cNvPr>
          <p:cNvSpPr/>
          <p:nvPr/>
        </p:nvSpPr>
        <p:spPr>
          <a:xfrm>
            <a:off x="3546106" y="3024038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AE9F92-5CD0-37E0-FEBC-174BBD278C2A}"/>
              </a:ext>
            </a:extLst>
          </p:cNvPr>
          <p:cNvSpPr/>
          <p:nvPr/>
        </p:nvSpPr>
        <p:spPr>
          <a:xfrm>
            <a:off x="3546106" y="1630279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E195BB-DCE2-EC86-D0DE-1629281773AE}"/>
              </a:ext>
            </a:extLst>
          </p:cNvPr>
          <p:cNvSpPr/>
          <p:nvPr/>
        </p:nvSpPr>
        <p:spPr>
          <a:xfrm>
            <a:off x="1858659" y="46534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3396C2-FB31-88CF-4B4C-8256784E279E}"/>
              </a:ext>
            </a:extLst>
          </p:cNvPr>
          <p:cNvSpPr/>
          <p:nvPr/>
        </p:nvSpPr>
        <p:spPr>
          <a:xfrm>
            <a:off x="1858659" y="38152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FF3DE4-9D7D-68E8-8918-A4C67C7E3AB1}"/>
              </a:ext>
            </a:extLst>
          </p:cNvPr>
          <p:cNvSpPr/>
          <p:nvPr/>
        </p:nvSpPr>
        <p:spPr>
          <a:xfrm>
            <a:off x="1852059" y="29770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1524E3-47E4-9F2D-F21C-719561B3DC9D}"/>
              </a:ext>
            </a:extLst>
          </p:cNvPr>
          <p:cNvSpPr/>
          <p:nvPr/>
        </p:nvSpPr>
        <p:spPr>
          <a:xfrm>
            <a:off x="3546106" y="232965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0834D0-59CA-B4AC-1ADB-19D98CF87F40}"/>
              </a:ext>
            </a:extLst>
          </p:cNvPr>
          <p:cNvSpPr/>
          <p:nvPr/>
        </p:nvSpPr>
        <p:spPr>
          <a:xfrm>
            <a:off x="3546106" y="371842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B9F7B4-5FD6-2430-D693-83EB88F3D73E}"/>
              </a:ext>
            </a:extLst>
          </p:cNvPr>
          <p:cNvSpPr/>
          <p:nvPr/>
        </p:nvSpPr>
        <p:spPr>
          <a:xfrm>
            <a:off x="3546106" y="4412808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74895E-C039-90A0-86E5-49CE6EDBB584}"/>
              </a:ext>
            </a:extLst>
          </p:cNvPr>
          <p:cNvSpPr/>
          <p:nvPr/>
        </p:nvSpPr>
        <p:spPr>
          <a:xfrm>
            <a:off x="3546106" y="510719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E322F8-B72D-DD2D-22B4-4364C6F65258}"/>
              </a:ext>
            </a:extLst>
          </p:cNvPr>
          <p:cNvSpPr/>
          <p:nvPr/>
        </p:nvSpPr>
        <p:spPr>
          <a:xfrm>
            <a:off x="5240153" y="3049176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7F2082-E515-FC43-D3AB-72FCF538275A}"/>
              </a:ext>
            </a:extLst>
          </p:cNvPr>
          <p:cNvSpPr/>
          <p:nvPr/>
        </p:nvSpPr>
        <p:spPr>
          <a:xfrm>
            <a:off x="5240153" y="1655417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DAFF96-669A-CD23-E97C-84DC7A905D4E}"/>
              </a:ext>
            </a:extLst>
          </p:cNvPr>
          <p:cNvSpPr/>
          <p:nvPr/>
        </p:nvSpPr>
        <p:spPr>
          <a:xfrm>
            <a:off x="5240153" y="235479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2BD98B-3F7B-F5DC-B64E-709612DE0590}"/>
              </a:ext>
            </a:extLst>
          </p:cNvPr>
          <p:cNvSpPr/>
          <p:nvPr/>
        </p:nvSpPr>
        <p:spPr>
          <a:xfrm>
            <a:off x="5240153" y="374356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4BD757-75A7-BAEB-2264-61BE8B1A74D9}"/>
              </a:ext>
            </a:extLst>
          </p:cNvPr>
          <p:cNvSpPr/>
          <p:nvPr/>
        </p:nvSpPr>
        <p:spPr>
          <a:xfrm>
            <a:off x="5240153" y="4437946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253D50-9D66-FDB7-A5CA-3EDDED9CFA8A}"/>
              </a:ext>
            </a:extLst>
          </p:cNvPr>
          <p:cNvSpPr/>
          <p:nvPr/>
        </p:nvSpPr>
        <p:spPr>
          <a:xfrm>
            <a:off x="5240153" y="513233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842D4-6D31-0A26-8362-D54644F2B80A}"/>
              </a:ext>
            </a:extLst>
          </p:cNvPr>
          <p:cNvSpPr/>
          <p:nvPr/>
        </p:nvSpPr>
        <p:spPr>
          <a:xfrm>
            <a:off x="6927600" y="2544679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D4843D-5122-998B-5EFC-7104400B5303}"/>
              </a:ext>
            </a:extLst>
          </p:cNvPr>
          <p:cNvSpPr/>
          <p:nvPr/>
        </p:nvSpPr>
        <p:spPr>
          <a:xfrm>
            <a:off x="6927600" y="3339390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9EE2DA-AA4F-A560-4C0A-34BBCC3458B6}"/>
              </a:ext>
            </a:extLst>
          </p:cNvPr>
          <p:cNvCxnSpPr>
            <a:stCxn id="3" idx="6"/>
            <a:endCxn id="10" idx="2"/>
          </p:cNvCxnSpPr>
          <p:nvPr/>
        </p:nvCxnSpPr>
        <p:spPr>
          <a:xfrm flipV="1">
            <a:off x="2246259" y="1820779"/>
            <a:ext cx="1299847" cy="508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2066D5-CA0E-AC82-4FB4-FE217C0D3E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2246259" y="2329399"/>
            <a:ext cx="1299847" cy="19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87D7C4-69BE-5878-A973-E8599025D4E2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2246259" y="2329399"/>
            <a:ext cx="1299847" cy="885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6EDE04-15E8-311D-B3F5-662DE5CA7E97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2246259" y="2329399"/>
            <a:ext cx="1299847" cy="1579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6FFC69-F1D0-7AF0-ED14-384BBA3F02E9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2246259" y="2329399"/>
            <a:ext cx="1299847" cy="22739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3EF6EE-02B4-D589-2ADF-84EE430A67BD}"/>
              </a:ext>
            </a:extLst>
          </p:cNvPr>
          <p:cNvCxnSpPr>
            <a:cxnSpLocks/>
            <a:stCxn id="3" idx="6"/>
            <a:endCxn id="17" idx="2"/>
          </p:cNvCxnSpPr>
          <p:nvPr/>
        </p:nvCxnSpPr>
        <p:spPr>
          <a:xfrm>
            <a:off x="2246259" y="2329399"/>
            <a:ext cx="1299847" cy="29682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740FE6-73D0-8AC7-83CE-E404A95F0DD9}"/>
              </a:ext>
            </a:extLst>
          </p:cNvPr>
          <p:cNvCxnSpPr>
            <a:cxnSpLocks/>
            <a:stCxn id="13" idx="6"/>
            <a:endCxn id="10" idx="2"/>
          </p:cNvCxnSpPr>
          <p:nvPr/>
        </p:nvCxnSpPr>
        <p:spPr>
          <a:xfrm flipV="1">
            <a:off x="2239659" y="1820779"/>
            <a:ext cx="1306447" cy="1346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264C52-66F5-3EA4-A9C9-9B3AC171E810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2239659" y="2520153"/>
            <a:ext cx="1306447" cy="647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80D38B-4C79-4A6A-9B55-9753DEB98B5E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>
            <a:off x="2239659" y="3167599"/>
            <a:ext cx="1306447" cy="46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F31F7DF-723D-9411-0505-C45E7EDC1D82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2239659" y="3167599"/>
            <a:ext cx="1306447" cy="7413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F78E3E-2AD3-48E6-2F4A-219F75F15B74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239659" y="3167599"/>
            <a:ext cx="1306447" cy="1435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963DE1-3CEB-A215-5773-13726975BC7E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239659" y="3167599"/>
            <a:ext cx="1306447" cy="21300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DACB4F-6D34-B539-16F4-8D812E0EEDFE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 flipV="1">
            <a:off x="2246259" y="1820779"/>
            <a:ext cx="1299847" cy="2185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1BD25AF-B5AA-9B6D-6657-9CC458D060FC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2246259" y="2520153"/>
            <a:ext cx="1299847" cy="1485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907CED-A9A8-6ECE-C5F2-C4DD698DED6D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 flipV="1">
            <a:off x="2246259" y="3214538"/>
            <a:ext cx="1299847" cy="7912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82C18EA-87AF-6E45-D412-B303542797B7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2246259" y="3908923"/>
            <a:ext cx="1299847" cy="96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6E60FE-E4B8-80A7-37B1-3D6EC5F1AD2D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2246259" y="4005799"/>
            <a:ext cx="1299847" cy="597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78279E-2E0F-5FB3-6E3A-E194A2EDEA56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2246259" y="4005799"/>
            <a:ext cx="1299847" cy="1291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182E662-0C0E-04BE-0E2D-AAC1987116A2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 flipV="1">
            <a:off x="2246259" y="1820779"/>
            <a:ext cx="1299847" cy="3023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33418B-6938-6A45-81DA-2C3062E34AC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246259" y="2520153"/>
            <a:ext cx="1299847" cy="2323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4A86CCA-D167-7ECC-42D5-9F4A9B2E3905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 flipV="1">
            <a:off x="2246259" y="3214538"/>
            <a:ext cx="1299847" cy="1629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148DDE-6067-59B3-5D80-B61D26F09863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2246259" y="3908923"/>
            <a:ext cx="1299847" cy="9350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17D5133-0332-F432-5B89-74D1D8E136BA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2246259" y="4603308"/>
            <a:ext cx="1299847" cy="2406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6716A51-44CF-8FD7-A1B1-DE35C458EED9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2246259" y="4843999"/>
            <a:ext cx="1299847" cy="453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D3EB660-2025-7ED3-3E40-D1A7F5D10EDE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>
            <a:off x="3933706" y="1820779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600F584-B4C8-F620-B403-65F25626C9C1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>
            <a:off x="3933706" y="1820779"/>
            <a:ext cx="1306447" cy="724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D9521C2-0ADF-2701-3F24-F7E8E5E45BF5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3933706" y="1820779"/>
            <a:ext cx="1306447" cy="14188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24449E-9E1A-315F-FC19-9302728DFA6F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933706" y="1820779"/>
            <a:ext cx="1306447" cy="2113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D61D328-1F47-9FC9-EE70-B1FB5FB28510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933706" y="1820779"/>
            <a:ext cx="1306447" cy="28076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D868F20-F54E-ED99-F3A5-D2AF3D2AEBFE}"/>
              </a:ext>
            </a:extLst>
          </p:cNvPr>
          <p:cNvCxnSpPr>
            <a:cxnSpLocks/>
            <a:stCxn id="10" idx="6"/>
            <a:endCxn id="23" idx="2"/>
          </p:cNvCxnSpPr>
          <p:nvPr/>
        </p:nvCxnSpPr>
        <p:spPr>
          <a:xfrm>
            <a:off x="3933706" y="1820779"/>
            <a:ext cx="1306447" cy="3502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7461969-4F31-C06D-1BCD-B04ABCFA78C3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33706" y="1845917"/>
            <a:ext cx="1306447" cy="67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80C07A-331D-55CA-5496-C124FBECCC26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3933706" y="252015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864AE24-41F1-8E55-15FB-9D4EAC3FA0BB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3933706" y="2520153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A6859E6-0B08-D000-D0C1-705BEDEDA5E7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3933706" y="2520153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91485C0-2AE1-730B-4EAF-C357B1DC39C4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>
            <a:off x="3933706" y="2520153"/>
            <a:ext cx="1306447" cy="2108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71911E8-FBA8-69E7-131A-B01AEC40810E}"/>
              </a:ext>
            </a:extLst>
          </p:cNvPr>
          <p:cNvCxnSpPr>
            <a:cxnSpLocks/>
            <a:stCxn id="14" idx="6"/>
            <a:endCxn id="23" idx="2"/>
          </p:cNvCxnSpPr>
          <p:nvPr/>
        </p:nvCxnSpPr>
        <p:spPr>
          <a:xfrm>
            <a:off x="3933706" y="2520153"/>
            <a:ext cx="1306447" cy="2802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B8D39AF-B86A-4B82-DD8B-3B1EE9B4D7F9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3933706" y="1845917"/>
            <a:ext cx="1306447" cy="13686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69C6F7E-0FBA-D3C6-069D-90E45FB35522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3933706" y="2545291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BAB9A6D-9257-81D6-C0B8-87AEF8AD7442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3933706" y="3214538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74A123B-E316-6C16-A668-BCB0F593A701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3933706" y="3214538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A5E05BD-0C1B-7F5F-6D74-394A695D5911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933706" y="3214538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06FFBDA-5102-0AC3-E1D4-B6EADA5D73FD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3933706" y="3214538"/>
            <a:ext cx="1306447" cy="2108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1999E876-EE1F-98CD-14BF-EE9ACE6F404E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3933706" y="1845917"/>
            <a:ext cx="1306447" cy="20630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B810330-F1D4-564E-3A69-D04E88F554D6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3933706" y="2545291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D178D0C-7C51-5365-4158-324C1D953124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933706" y="3239676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4E8E68F-C9CB-7710-925E-0C9A219ECE49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>
            <a:off x="3933706" y="390892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552A715-1EA2-BB9F-3225-FE0F316E2435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3933706" y="3908923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848223C-B6D2-CE8E-8D3B-F451ADD50A26}"/>
              </a:ext>
            </a:extLst>
          </p:cNvPr>
          <p:cNvCxnSpPr>
            <a:cxnSpLocks/>
            <a:stCxn id="15" idx="6"/>
            <a:endCxn id="23" idx="2"/>
          </p:cNvCxnSpPr>
          <p:nvPr/>
        </p:nvCxnSpPr>
        <p:spPr>
          <a:xfrm>
            <a:off x="3933706" y="3908923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48A524A-577A-6B50-BEC5-989E1E02FA70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3933706" y="1845917"/>
            <a:ext cx="1306447" cy="2757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A98158E6-6E0A-B84C-D405-9075CC9B153F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3933706" y="2545291"/>
            <a:ext cx="1306447" cy="2058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EB84556-D27A-781E-3487-7EE01794EEA2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3933706" y="3239676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AB89E6FE-827F-D1D3-5BFF-499950978630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3933706" y="3934061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5250E23-C4FC-0261-903D-6579793E0F3D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3933706" y="4603308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BC6FA23-02FB-D862-BFF6-BD97D71130B0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3933706" y="4603308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33AAD8AD-703A-422C-E5A7-BA3205FD31AF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 flipV="1">
            <a:off x="3933706" y="1845917"/>
            <a:ext cx="1306447" cy="3451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6E228054-1618-B196-5236-4E8E76C31F3B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3933706" y="2545291"/>
            <a:ext cx="1306447" cy="2752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830A02F9-0805-A379-9FF6-A5BED9C2B3D3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3933706" y="3239676"/>
            <a:ext cx="1306447" cy="2058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6FCBBBC5-0550-A399-1B78-7B05F34C163B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3933706" y="3934061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1BB16DC-FE4A-8551-1989-05DFE46C2312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 flipV="1">
            <a:off x="3933706" y="4628446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305E8E2-050E-2AF3-2634-FFC18F84CE20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933706" y="529769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691E8A54-E3E5-588E-6C8A-BE1377CE21C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5627753" y="1845917"/>
            <a:ext cx="1299847" cy="889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26C54A5-E21F-E5D0-EC5F-01CB33452AA2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5627753" y="2545291"/>
            <a:ext cx="1299847" cy="189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9F7E76D-D0EB-5292-AE95-85D9FCA71744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5627753" y="1845917"/>
            <a:ext cx="1299847" cy="1683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1DA79B47-F12C-3BA0-E221-0986D7F7F797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5627753" y="2545291"/>
            <a:ext cx="1299847" cy="984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D2EC2E95-1194-C1F4-ACF5-FF6D835FF768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5627753" y="3529890"/>
            <a:ext cx="1299847" cy="404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A2B1116-B954-DB96-BE04-088921AD4F98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5627753" y="3239676"/>
            <a:ext cx="1299847" cy="290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35B3A666-61D6-1F41-53D8-46AFD0524A35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 flipV="1">
            <a:off x="5627753" y="2735179"/>
            <a:ext cx="1299847" cy="504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9FDC9929-A222-F4D8-6C77-C23F19C09B0F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5627753" y="2735179"/>
            <a:ext cx="1299847" cy="119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CAA514A-D85B-2AE9-4E58-14F00BE2F9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5627753" y="3529890"/>
            <a:ext cx="1299847" cy="1098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81882D0B-2C36-567B-8384-376B8BF2E652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5627753" y="2735179"/>
            <a:ext cx="1299847" cy="189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AFF300CB-8592-C2B3-2E10-33825AEC6BAE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5627753" y="3529890"/>
            <a:ext cx="1299847" cy="17929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1FD744B5-29DF-404B-968E-ECFEFAFB285C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5627753" y="2735179"/>
            <a:ext cx="1299847" cy="2587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973A5E2D-5194-66F1-0CDE-757C18703350}"/>
              </a:ext>
            </a:extLst>
          </p:cNvPr>
          <p:cNvSpPr txBox="1"/>
          <p:nvPr/>
        </p:nvSpPr>
        <p:spPr>
          <a:xfrm>
            <a:off x="1787933" y="1148862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578C797-7D62-CDA2-07A6-2A5C362140B1}"/>
              </a:ext>
            </a:extLst>
          </p:cNvPr>
          <p:cNvSpPr txBox="1"/>
          <p:nvPr/>
        </p:nvSpPr>
        <p:spPr>
          <a:xfrm>
            <a:off x="3092293" y="1143000"/>
            <a:ext cx="148758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Hidden layer 1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DC5EBAC-B4D2-E8E1-56C5-ADE3E2E2DA41}"/>
              </a:ext>
            </a:extLst>
          </p:cNvPr>
          <p:cNvSpPr txBox="1"/>
          <p:nvPr/>
        </p:nvSpPr>
        <p:spPr>
          <a:xfrm>
            <a:off x="4690159" y="1147879"/>
            <a:ext cx="148758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Hidden layer 2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2819D5B-FD07-5626-BF41-FEF1B0B005D2}"/>
              </a:ext>
            </a:extLst>
          </p:cNvPr>
          <p:cNvSpPr txBox="1"/>
          <p:nvPr/>
        </p:nvSpPr>
        <p:spPr>
          <a:xfrm>
            <a:off x="6775151" y="1146523"/>
            <a:ext cx="69249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451C42B7-BC78-7BE0-9302-81C65AAE3D27}"/>
                  </a:ext>
                </a:extLst>
              </p:cNvPr>
              <p:cNvSpPr txBox="1"/>
              <p:nvPr/>
            </p:nvSpPr>
            <p:spPr>
              <a:xfrm>
                <a:off x="838707" y="2190899"/>
                <a:ext cx="251672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955345FA-CC99-FC4A-8C3C-B3F01875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07" y="2190899"/>
                <a:ext cx="251672" cy="270652"/>
              </a:xfrm>
              <a:prstGeom prst="rect">
                <a:avLst/>
              </a:prstGeom>
              <a:blipFill>
                <a:blip r:embed="rId2"/>
                <a:stretch>
                  <a:fillRect l="-20000" r="-15000" b="-1363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92F3D0C5-A3B6-09FE-B254-35BFC681ACA9}"/>
                  </a:ext>
                </a:extLst>
              </p:cNvPr>
              <p:cNvSpPr txBox="1"/>
              <p:nvPr/>
            </p:nvSpPr>
            <p:spPr>
              <a:xfrm>
                <a:off x="838707" y="3001879"/>
                <a:ext cx="251672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CE3D16EB-F0D8-E842-9388-CA797274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07" y="3001879"/>
                <a:ext cx="251672" cy="270652"/>
              </a:xfrm>
              <a:prstGeom prst="rect">
                <a:avLst/>
              </a:prstGeom>
              <a:blipFill>
                <a:blip r:embed="rId3"/>
                <a:stretch>
                  <a:fillRect l="-20000" r="-15000" b="-1363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D30C6AA-3670-1D5B-9FEF-8A3ED71242F0}"/>
                  </a:ext>
                </a:extLst>
              </p:cNvPr>
              <p:cNvSpPr txBox="1"/>
              <p:nvPr/>
            </p:nvSpPr>
            <p:spPr>
              <a:xfrm>
                <a:off x="844072" y="4686070"/>
                <a:ext cx="256096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3BE4BDE6-82F1-6945-B748-5B8A59C2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72" y="4686070"/>
                <a:ext cx="256096" cy="270652"/>
              </a:xfrm>
              <a:prstGeom prst="rect">
                <a:avLst/>
              </a:prstGeom>
              <a:blipFill>
                <a:blip r:embed="rId4"/>
                <a:stretch>
                  <a:fillRect l="-14286" r="-14286" b="-272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" name="Oval 272">
            <a:extLst>
              <a:ext uri="{FF2B5EF4-FFF2-40B4-BE49-F238E27FC236}">
                <a16:creationId xmlns:a16="http://schemas.microsoft.com/office/drawing/2014/main" id="{2D86E176-B93A-87EA-449F-64F934EAFD95}"/>
              </a:ext>
            </a:extLst>
          </p:cNvPr>
          <p:cNvSpPr/>
          <p:nvPr/>
        </p:nvSpPr>
        <p:spPr>
          <a:xfrm>
            <a:off x="6950012" y="4133047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5133B8F3-00F7-0806-476D-3DB943C43D4B}"/>
              </a:ext>
            </a:extLst>
          </p:cNvPr>
          <p:cNvCxnSpPr>
            <a:cxnSpLocks/>
            <a:stCxn id="19" idx="6"/>
            <a:endCxn id="273" idx="2"/>
          </p:cNvCxnSpPr>
          <p:nvPr/>
        </p:nvCxnSpPr>
        <p:spPr>
          <a:xfrm>
            <a:off x="5627753" y="1845917"/>
            <a:ext cx="1322259" cy="2477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9C196E4B-24F9-CBC7-560B-74F9A67D7BA0}"/>
              </a:ext>
            </a:extLst>
          </p:cNvPr>
          <p:cNvCxnSpPr>
            <a:cxnSpLocks/>
            <a:stCxn id="20" idx="6"/>
            <a:endCxn id="273" idx="2"/>
          </p:cNvCxnSpPr>
          <p:nvPr/>
        </p:nvCxnSpPr>
        <p:spPr>
          <a:xfrm>
            <a:off x="5627753" y="2545291"/>
            <a:ext cx="1322259" cy="1778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1BF6254-6DDC-4A88-2B2A-4CAC99E740B1}"/>
              </a:ext>
            </a:extLst>
          </p:cNvPr>
          <p:cNvCxnSpPr>
            <a:cxnSpLocks/>
            <a:stCxn id="18" idx="6"/>
            <a:endCxn id="273" idx="2"/>
          </p:cNvCxnSpPr>
          <p:nvPr/>
        </p:nvCxnSpPr>
        <p:spPr>
          <a:xfrm>
            <a:off x="5627753" y="3239676"/>
            <a:ext cx="1322259" cy="1083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EFDC24F-0D58-2877-6FB0-E724E086D864}"/>
              </a:ext>
            </a:extLst>
          </p:cNvPr>
          <p:cNvCxnSpPr>
            <a:cxnSpLocks/>
            <a:stCxn id="21" idx="6"/>
            <a:endCxn id="273" idx="2"/>
          </p:cNvCxnSpPr>
          <p:nvPr/>
        </p:nvCxnSpPr>
        <p:spPr>
          <a:xfrm>
            <a:off x="5627753" y="3934061"/>
            <a:ext cx="1322259" cy="389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4B69640-DC5C-E085-EBB7-C39E0938574D}"/>
              </a:ext>
            </a:extLst>
          </p:cNvPr>
          <p:cNvCxnSpPr>
            <a:cxnSpLocks/>
            <a:stCxn id="22" idx="6"/>
            <a:endCxn id="273" idx="2"/>
          </p:cNvCxnSpPr>
          <p:nvPr/>
        </p:nvCxnSpPr>
        <p:spPr>
          <a:xfrm flipV="1">
            <a:off x="5627753" y="4323547"/>
            <a:ext cx="1322259" cy="304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7127A087-28C8-9983-F6E2-FF3760569783}"/>
              </a:ext>
            </a:extLst>
          </p:cNvPr>
          <p:cNvCxnSpPr>
            <a:cxnSpLocks/>
            <a:stCxn id="23" idx="6"/>
            <a:endCxn id="273" idx="2"/>
          </p:cNvCxnSpPr>
          <p:nvPr/>
        </p:nvCxnSpPr>
        <p:spPr>
          <a:xfrm flipV="1">
            <a:off x="5627753" y="4323547"/>
            <a:ext cx="1322259" cy="999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B2E7281-C1F6-7218-039C-D63B9FBE5B6E}"/>
                  </a:ext>
                </a:extLst>
              </p:cNvPr>
              <p:cNvSpPr txBox="1"/>
              <p:nvPr/>
            </p:nvSpPr>
            <p:spPr>
              <a:xfrm>
                <a:off x="8077200" y="2562951"/>
                <a:ext cx="262058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D2938FE-FDB1-3943-B4F9-0392758C9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562951"/>
                <a:ext cx="262058" cy="270652"/>
              </a:xfrm>
              <a:prstGeom prst="rect">
                <a:avLst/>
              </a:prstGeom>
              <a:blipFill>
                <a:blip r:embed="rId5"/>
                <a:stretch>
                  <a:fillRect l="-23810" t="-13043" r="-14286" b="-2608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164E9F2-C230-03BB-9A2E-B07C688178B6}"/>
                  </a:ext>
                </a:extLst>
              </p:cNvPr>
              <p:cNvSpPr txBox="1"/>
              <p:nvPr/>
            </p:nvSpPr>
            <p:spPr>
              <a:xfrm>
                <a:off x="8077200" y="3361949"/>
                <a:ext cx="262058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8D40D58-A4A3-CD40-8FC7-972DF8D5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361949"/>
                <a:ext cx="262058" cy="270652"/>
              </a:xfrm>
              <a:prstGeom prst="rect">
                <a:avLst/>
              </a:prstGeom>
              <a:blipFill>
                <a:blip r:embed="rId6"/>
                <a:stretch>
                  <a:fillRect l="-23810" t="-13043" r="-14286" b="-2608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33DF0696-D15F-E819-7B7C-2FD3A8DD21CD}"/>
                  </a:ext>
                </a:extLst>
              </p:cNvPr>
              <p:cNvSpPr txBox="1"/>
              <p:nvPr/>
            </p:nvSpPr>
            <p:spPr>
              <a:xfrm>
                <a:off x="8077200" y="4160947"/>
                <a:ext cx="267446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B6D4A25-E769-C24C-AEF9-9DB830C39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4160947"/>
                <a:ext cx="267446" cy="270652"/>
              </a:xfrm>
              <a:prstGeom prst="rect">
                <a:avLst/>
              </a:prstGeom>
              <a:blipFill>
                <a:blip r:embed="rId7"/>
                <a:stretch>
                  <a:fillRect l="-22727" t="-13636" r="-9091" b="-318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ED6F4AF3-0881-2835-B7EF-C23694C0AADD}"/>
                  </a:ext>
                </a:extLst>
              </p:cNvPr>
              <p:cNvSpPr txBox="1"/>
              <p:nvPr/>
            </p:nvSpPr>
            <p:spPr>
              <a:xfrm>
                <a:off x="2768810" y="5630958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CA172792-FE7A-AB4D-80BD-1FBE4AFD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10" y="5630958"/>
                <a:ext cx="513923" cy="288477"/>
              </a:xfrm>
              <a:prstGeom prst="rect">
                <a:avLst/>
              </a:prstGeom>
              <a:blipFill>
                <a:blip r:embed="rId8"/>
                <a:stretch>
                  <a:fillRect l="-9524" t="-8333" r="-9524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68D9E90C-0554-1ACC-7CF0-13ECAE4216B7}"/>
                  </a:ext>
                </a:extLst>
              </p:cNvPr>
              <p:cNvSpPr txBox="1"/>
              <p:nvPr/>
            </p:nvSpPr>
            <p:spPr>
              <a:xfrm>
                <a:off x="4405382" y="5632201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878AB5-54EA-9D4B-A3CF-E91EB2AF5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382" y="5632201"/>
                <a:ext cx="513923" cy="288477"/>
              </a:xfrm>
              <a:prstGeom prst="rect">
                <a:avLst/>
              </a:prstGeom>
              <a:blipFill>
                <a:blip r:embed="rId9"/>
                <a:stretch>
                  <a:fillRect l="-12195" t="-8333" r="-7317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787AC360-0CE1-643E-408E-79B380F2EF63}"/>
                  </a:ext>
                </a:extLst>
              </p:cNvPr>
              <p:cNvSpPr txBox="1"/>
              <p:nvPr/>
            </p:nvSpPr>
            <p:spPr>
              <a:xfrm>
                <a:off x="6031920" y="5630958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E09E12FA-419F-1D47-B120-DD6116F8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920" y="5630958"/>
                <a:ext cx="513923" cy="288477"/>
              </a:xfrm>
              <a:prstGeom prst="rect">
                <a:avLst/>
              </a:prstGeom>
              <a:blipFill>
                <a:blip r:embed="rId10"/>
                <a:stretch>
                  <a:fillRect l="-9524" t="-8333" r="-7143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877F8098-1FFD-16EE-D3E4-5D2660BEE19B}"/>
                  </a:ext>
                </a:extLst>
              </p:cNvPr>
              <p:cNvSpPr txBox="1"/>
              <p:nvPr/>
            </p:nvSpPr>
            <p:spPr>
              <a:xfrm>
                <a:off x="2768810" y="6255517"/>
                <a:ext cx="3968714" cy="556306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dirty="0" smtClean="0">
                              <a:effectLst/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1" i="1" dirty="0" smtClean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dirty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</m:d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8E0F4232-7AFB-0942-AB56-3450F88D1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10" y="6255517"/>
                <a:ext cx="3968714" cy="556306"/>
              </a:xfrm>
              <a:prstGeom prst="rect">
                <a:avLst/>
              </a:prstGeom>
              <a:blipFill>
                <a:blip r:embed="rId11"/>
                <a:stretch>
                  <a:fillRect l="-637" t="-175556" r="-1592" b="-25555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C55B16F6-F4B4-3184-187F-51D839BBB86D}"/>
                  </a:ext>
                </a:extLst>
              </p:cNvPr>
              <p:cNvSpPr/>
              <p:nvPr/>
            </p:nvSpPr>
            <p:spPr>
              <a:xfrm>
                <a:off x="759679" y="1347502"/>
                <a:ext cx="600549" cy="38081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87AC779-8CDC-7B40-8E63-9857AD8CC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79" y="1347502"/>
                <a:ext cx="600549" cy="380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A1E5DCAD-3F0B-4B86-0B0A-B2E3DEFFC120}"/>
                  </a:ext>
                </a:extLst>
              </p:cNvPr>
              <p:cNvSpPr/>
              <p:nvPr/>
            </p:nvSpPr>
            <p:spPr>
              <a:xfrm>
                <a:off x="7998385" y="1343123"/>
                <a:ext cx="605615" cy="38081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030EE44-5080-DF40-B989-B9734AF2E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385" y="1343123"/>
                <a:ext cx="605615" cy="380810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97F39F2F-3031-78E7-D26E-D920762B4560}"/>
                  </a:ext>
                </a:extLst>
              </p:cNvPr>
              <p:cNvSpPr/>
              <p:nvPr/>
            </p:nvSpPr>
            <p:spPr>
              <a:xfrm>
                <a:off x="1183271" y="5590530"/>
                <a:ext cx="473206" cy="3693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F03B4E1A-F8D3-1B44-A071-958BC7964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71" y="5590530"/>
                <a:ext cx="473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897EC7DE-62A3-994C-E3B1-04A653FBD7FC}"/>
              </a:ext>
            </a:extLst>
          </p:cNvPr>
          <p:cNvCxnSpPr/>
          <p:nvPr/>
        </p:nvCxnSpPr>
        <p:spPr>
          <a:xfrm>
            <a:off x="1787933" y="5775196"/>
            <a:ext cx="6504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9DE4DFB7-673F-BCE5-B2FE-6D504C700891}"/>
              </a:ext>
            </a:extLst>
          </p:cNvPr>
          <p:cNvCxnSpPr>
            <a:cxnSpLocks/>
          </p:cNvCxnSpPr>
          <p:nvPr/>
        </p:nvCxnSpPr>
        <p:spPr>
          <a:xfrm>
            <a:off x="981645" y="1723933"/>
            <a:ext cx="8955" cy="35115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03C0B54B-6943-7C53-174C-FD3AD64BAF75}"/>
              </a:ext>
            </a:extLst>
          </p:cNvPr>
          <p:cNvCxnSpPr>
            <a:cxnSpLocks/>
          </p:cNvCxnSpPr>
          <p:nvPr/>
        </p:nvCxnSpPr>
        <p:spPr>
          <a:xfrm>
            <a:off x="8201764" y="1792286"/>
            <a:ext cx="8955" cy="35115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5" name="TextBox 314">
            <a:extLst>
              <a:ext uri="{FF2B5EF4-FFF2-40B4-BE49-F238E27FC236}">
                <a16:creationId xmlns:a16="http://schemas.microsoft.com/office/drawing/2014/main" id="{BA61FFCA-B342-32DE-27CC-2FE8F1E87EA3}"/>
              </a:ext>
            </a:extLst>
          </p:cNvPr>
          <p:cNvSpPr txBox="1"/>
          <p:nvPr/>
        </p:nvSpPr>
        <p:spPr>
          <a:xfrm>
            <a:off x="655861" y="6389307"/>
            <a:ext cx="1782539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Loss optimization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D21E2F-47A1-F747-3955-A44BC1C3E2F3}"/>
              </a:ext>
            </a:extLst>
          </p:cNvPr>
          <p:cNvSpPr txBox="1"/>
          <p:nvPr/>
        </p:nvSpPr>
        <p:spPr>
          <a:xfrm>
            <a:off x="4919305" y="5955790"/>
            <a:ext cx="419345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Activation functions on linear regressions</a:t>
            </a:r>
          </a:p>
        </p:txBody>
      </p:sp>
    </p:spTree>
    <p:extLst>
      <p:ext uri="{BB962C8B-B14F-4D97-AF65-F5344CB8AC3E}">
        <p14:creationId xmlns:p14="http://schemas.microsoft.com/office/powerpoint/2010/main" val="260075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noProof="0" dirty="0">
                <a:effectLst/>
              </a:rPr>
              <a:t>Convolutional Neural </a:t>
            </a:r>
            <a:r>
              <a:rPr lang="en-US" dirty="0">
                <a:effectLst/>
              </a:rPr>
              <a:t>N</a:t>
            </a:r>
            <a:r>
              <a:rPr lang="en-US" noProof="0" dirty="0" err="1">
                <a:effectLst/>
              </a:rPr>
              <a:t>etwork</a:t>
            </a:r>
            <a:r>
              <a:rPr lang="en-US" noProof="0" dirty="0">
                <a:effectLst/>
              </a:rPr>
              <a:t> (CNN, </a:t>
            </a:r>
            <a:r>
              <a:rPr lang="en-US" noProof="0" dirty="0" err="1">
                <a:effectLst/>
              </a:rPr>
              <a:t>ConvNet</a:t>
            </a:r>
            <a:r>
              <a:rPr lang="en-US" noProof="0" dirty="0">
                <a:effectLst/>
              </a:rPr>
              <a:t>)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lvl="1"/>
            <a:r>
              <a:rPr lang="en-GB" sz="2000" b="0" dirty="0">
                <a:effectLst/>
              </a:rPr>
              <a:t>Inspired by the organization of the visual cortex</a:t>
            </a:r>
          </a:p>
          <a:p>
            <a:pPr lvl="1"/>
            <a:r>
              <a:rPr lang="en-GB" sz="2000" b="0" dirty="0">
                <a:effectLst/>
              </a:rPr>
              <a:t>Image processing: take in image input =&gt; assign importance to features/objects =&gt; differentiate</a:t>
            </a:r>
          </a:p>
          <a:p>
            <a:pPr lvl="1"/>
            <a:r>
              <a:rPr lang="en-GB" sz="2000" b="0" dirty="0">
                <a:effectLst/>
              </a:rPr>
              <a:t>Each neuron receives connections only from a subset of neurons in the previous layer</a:t>
            </a:r>
          </a:p>
          <a:p>
            <a:pPr lvl="1"/>
            <a:r>
              <a:rPr lang="en-GB" sz="2000" b="0" dirty="0">
                <a:effectLst/>
              </a:rPr>
              <a:t>Spatial and temporal dependency</a:t>
            </a:r>
          </a:p>
          <a:p>
            <a:pPr lvl="4"/>
            <a:endParaRPr lang="en-GB" sz="2000" noProof="0" dirty="0"/>
          </a:p>
          <a:p>
            <a:pPr lvl="3"/>
            <a:endParaRPr lang="en-GB" sz="2000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29AC-5AA7-8644-B665-7CF47F2B85DD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1470AE-B90D-ED41-9561-781DF66039EA}"/>
              </a:ext>
            </a:extLst>
          </p:cNvPr>
          <p:cNvSpPr/>
          <p:nvPr/>
        </p:nvSpPr>
        <p:spPr>
          <a:xfrm>
            <a:off x="18298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2BEF97-4FFF-644F-9456-F58FF199391C}"/>
              </a:ext>
            </a:extLst>
          </p:cNvPr>
          <p:cNvSpPr/>
          <p:nvPr/>
        </p:nvSpPr>
        <p:spPr>
          <a:xfrm>
            <a:off x="22462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9001F8-F3C9-9F49-A6E7-C87E25B3FE40}"/>
              </a:ext>
            </a:extLst>
          </p:cNvPr>
          <p:cNvSpPr/>
          <p:nvPr/>
        </p:nvSpPr>
        <p:spPr>
          <a:xfrm>
            <a:off x="10546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A821CC-24D0-3D4F-B590-E8AD8BA17F3E}"/>
              </a:ext>
            </a:extLst>
          </p:cNvPr>
          <p:cNvSpPr/>
          <p:nvPr/>
        </p:nvSpPr>
        <p:spPr>
          <a:xfrm>
            <a:off x="144801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BE0C99-46E6-0D44-81C3-2C39E6F97632}"/>
              </a:ext>
            </a:extLst>
          </p:cNvPr>
          <p:cNvSpPr/>
          <p:nvPr/>
        </p:nvSpPr>
        <p:spPr>
          <a:xfrm>
            <a:off x="37966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BCDC98-283F-024D-BEBB-35F237A1F04C}"/>
              </a:ext>
            </a:extLst>
          </p:cNvPr>
          <p:cNvSpPr/>
          <p:nvPr/>
        </p:nvSpPr>
        <p:spPr>
          <a:xfrm>
            <a:off x="34090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BBC204-2363-7A44-B29A-519B25EC8F1A}"/>
              </a:ext>
            </a:extLst>
          </p:cNvPr>
          <p:cNvSpPr/>
          <p:nvPr/>
        </p:nvSpPr>
        <p:spPr>
          <a:xfrm>
            <a:off x="30214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5ED867-7363-394B-8D65-B8B112EFDEAF}"/>
              </a:ext>
            </a:extLst>
          </p:cNvPr>
          <p:cNvSpPr/>
          <p:nvPr/>
        </p:nvSpPr>
        <p:spPr>
          <a:xfrm>
            <a:off x="26338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172DB7-626C-CB42-9B9F-C80FC9A7CE28}"/>
              </a:ext>
            </a:extLst>
          </p:cNvPr>
          <p:cNvSpPr/>
          <p:nvPr/>
        </p:nvSpPr>
        <p:spPr>
          <a:xfrm>
            <a:off x="18298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E84E4E-115C-1F4A-9A63-EAF09E8F27BD}"/>
              </a:ext>
            </a:extLst>
          </p:cNvPr>
          <p:cNvSpPr/>
          <p:nvPr/>
        </p:nvSpPr>
        <p:spPr>
          <a:xfrm>
            <a:off x="22462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AD9BBB-DCA4-3745-A886-D02115744A27}"/>
              </a:ext>
            </a:extLst>
          </p:cNvPr>
          <p:cNvSpPr/>
          <p:nvPr/>
        </p:nvSpPr>
        <p:spPr>
          <a:xfrm>
            <a:off x="10546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9EEFED-3CC0-7B4C-ABCC-97CF1D7A8035}"/>
              </a:ext>
            </a:extLst>
          </p:cNvPr>
          <p:cNvSpPr/>
          <p:nvPr/>
        </p:nvSpPr>
        <p:spPr>
          <a:xfrm>
            <a:off x="144801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7448B5-E7CF-CF42-A99E-C79D40FE71EE}"/>
              </a:ext>
            </a:extLst>
          </p:cNvPr>
          <p:cNvSpPr/>
          <p:nvPr/>
        </p:nvSpPr>
        <p:spPr>
          <a:xfrm>
            <a:off x="37966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9250B7-56BB-914C-BE34-E999A756DCCE}"/>
              </a:ext>
            </a:extLst>
          </p:cNvPr>
          <p:cNvSpPr/>
          <p:nvPr/>
        </p:nvSpPr>
        <p:spPr>
          <a:xfrm>
            <a:off x="34090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B34855-21AE-1740-A994-4196A70C7FDC}"/>
              </a:ext>
            </a:extLst>
          </p:cNvPr>
          <p:cNvSpPr/>
          <p:nvPr/>
        </p:nvSpPr>
        <p:spPr>
          <a:xfrm>
            <a:off x="30214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CEBCF3-15C3-6A49-96F0-BE875273B518}"/>
              </a:ext>
            </a:extLst>
          </p:cNvPr>
          <p:cNvSpPr/>
          <p:nvPr/>
        </p:nvSpPr>
        <p:spPr>
          <a:xfrm>
            <a:off x="2633859" y="2519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1ED175F-AECA-AB44-A06D-0A6425676DD8}"/>
              </a:ext>
            </a:extLst>
          </p:cNvPr>
          <p:cNvSpPr/>
          <p:nvPr/>
        </p:nvSpPr>
        <p:spPr>
          <a:xfrm>
            <a:off x="18298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A7A34A-F6FD-1946-A525-569194A4F520}"/>
              </a:ext>
            </a:extLst>
          </p:cNvPr>
          <p:cNvSpPr/>
          <p:nvPr/>
        </p:nvSpPr>
        <p:spPr>
          <a:xfrm>
            <a:off x="22462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A805102-C8B2-E348-BD2D-AD224AFF0872}"/>
              </a:ext>
            </a:extLst>
          </p:cNvPr>
          <p:cNvSpPr/>
          <p:nvPr/>
        </p:nvSpPr>
        <p:spPr>
          <a:xfrm>
            <a:off x="10546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3CE90E-6EB4-8E4F-969F-799AEBFCCF93}"/>
              </a:ext>
            </a:extLst>
          </p:cNvPr>
          <p:cNvSpPr/>
          <p:nvPr/>
        </p:nvSpPr>
        <p:spPr>
          <a:xfrm>
            <a:off x="144801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024D5C-A114-6741-A14B-E984E443E3A9}"/>
              </a:ext>
            </a:extLst>
          </p:cNvPr>
          <p:cNvSpPr/>
          <p:nvPr/>
        </p:nvSpPr>
        <p:spPr>
          <a:xfrm>
            <a:off x="37966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586BAD9-8C9B-BD48-9270-0740FB6F1089}"/>
              </a:ext>
            </a:extLst>
          </p:cNvPr>
          <p:cNvSpPr/>
          <p:nvPr/>
        </p:nvSpPr>
        <p:spPr>
          <a:xfrm>
            <a:off x="34090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3C5DE0-A9E4-5A4C-A4DD-39B57FEA95EC}"/>
              </a:ext>
            </a:extLst>
          </p:cNvPr>
          <p:cNvSpPr/>
          <p:nvPr/>
        </p:nvSpPr>
        <p:spPr>
          <a:xfrm>
            <a:off x="30214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696BD75-94AB-3444-9DF3-96AA7627DA67}"/>
              </a:ext>
            </a:extLst>
          </p:cNvPr>
          <p:cNvSpPr/>
          <p:nvPr/>
        </p:nvSpPr>
        <p:spPr>
          <a:xfrm>
            <a:off x="2633859" y="3281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004598-83DE-7C43-A3BD-F523B04F9058}"/>
              </a:ext>
            </a:extLst>
          </p:cNvPr>
          <p:cNvSpPr/>
          <p:nvPr/>
        </p:nvSpPr>
        <p:spPr>
          <a:xfrm>
            <a:off x="18298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AAC35B-1109-EF42-908A-374F248AC500}"/>
              </a:ext>
            </a:extLst>
          </p:cNvPr>
          <p:cNvSpPr/>
          <p:nvPr/>
        </p:nvSpPr>
        <p:spPr>
          <a:xfrm>
            <a:off x="22462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07CD15-1742-3646-A008-4791F28384A0}"/>
              </a:ext>
            </a:extLst>
          </p:cNvPr>
          <p:cNvSpPr/>
          <p:nvPr/>
        </p:nvSpPr>
        <p:spPr>
          <a:xfrm>
            <a:off x="10546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1D0F4F-AF6D-FF48-96F5-A2A8C7208758}"/>
              </a:ext>
            </a:extLst>
          </p:cNvPr>
          <p:cNvSpPr/>
          <p:nvPr/>
        </p:nvSpPr>
        <p:spPr>
          <a:xfrm>
            <a:off x="144801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4AB2A90-F9B3-1F45-BBA4-3E9EEE5BF546}"/>
              </a:ext>
            </a:extLst>
          </p:cNvPr>
          <p:cNvSpPr/>
          <p:nvPr/>
        </p:nvSpPr>
        <p:spPr>
          <a:xfrm>
            <a:off x="37966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AE786-0160-EE4B-9B13-3BACFACD5A36}"/>
              </a:ext>
            </a:extLst>
          </p:cNvPr>
          <p:cNvSpPr/>
          <p:nvPr/>
        </p:nvSpPr>
        <p:spPr>
          <a:xfrm>
            <a:off x="34090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E008A03-98FA-654A-9408-CBAB7A96B8BF}"/>
              </a:ext>
            </a:extLst>
          </p:cNvPr>
          <p:cNvSpPr/>
          <p:nvPr/>
        </p:nvSpPr>
        <p:spPr>
          <a:xfrm>
            <a:off x="30214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9A1728C-6715-B043-A03A-BD5FCFE87EC6}"/>
              </a:ext>
            </a:extLst>
          </p:cNvPr>
          <p:cNvSpPr/>
          <p:nvPr/>
        </p:nvSpPr>
        <p:spPr>
          <a:xfrm>
            <a:off x="2633859" y="2900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FB3647B-A9B3-834C-BFFE-9A524FD4140E}"/>
              </a:ext>
            </a:extLst>
          </p:cNvPr>
          <p:cNvSpPr/>
          <p:nvPr/>
        </p:nvSpPr>
        <p:spPr>
          <a:xfrm>
            <a:off x="18240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A6A1140-C8F6-FB4C-8705-842024427A77}"/>
              </a:ext>
            </a:extLst>
          </p:cNvPr>
          <p:cNvSpPr/>
          <p:nvPr/>
        </p:nvSpPr>
        <p:spPr>
          <a:xfrm>
            <a:off x="22404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4058329-DC91-CE4F-89DF-57489EA5DCEE}"/>
              </a:ext>
            </a:extLst>
          </p:cNvPr>
          <p:cNvSpPr/>
          <p:nvPr/>
        </p:nvSpPr>
        <p:spPr>
          <a:xfrm>
            <a:off x="10488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9B3BBC8-1E35-1B4A-89BB-39AC78904C82}"/>
              </a:ext>
            </a:extLst>
          </p:cNvPr>
          <p:cNvSpPr/>
          <p:nvPr/>
        </p:nvSpPr>
        <p:spPr>
          <a:xfrm>
            <a:off x="144225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030722F-6E10-1543-9F0F-B373E4307ECB}"/>
              </a:ext>
            </a:extLst>
          </p:cNvPr>
          <p:cNvSpPr/>
          <p:nvPr/>
        </p:nvSpPr>
        <p:spPr>
          <a:xfrm>
            <a:off x="37908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25DAC3-FF37-D343-AA3E-46EA615502EB}"/>
              </a:ext>
            </a:extLst>
          </p:cNvPr>
          <p:cNvSpPr/>
          <p:nvPr/>
        </p:nvSpPr>
        <p:spPr>
          <a:xfrm>
            <a:off x="34032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8784F7-64E8-BB48-89D4-F1881F72562C}"/>
              </a:ext>
            </a:extLst>
          </p:cNvPr>
          <p:cNvSpPr/>
          <p:nvPr/>
        </p:nvSpPr>
        <p:spPr>
          <a:xfrm>
            <a:off x="30156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EF786C-1638-6A4C-9537-AFF50DF3B1FC}"/>
              </a:ext>
            </a:extLst>
          </p:cNvPr>
          <p:cNvSpPr/>
          <p:nvPr/>
        </p:nvSpPr>
        <p:spPr>
          <a:xfrm>
            <a:off x="2628099" y="3662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9A3011C-7483-2049-BCDC-085C89430F75}"/>
              </a:ext>
            </a:extLst>
          </p:cNvPr>
          <p:cNvSpPr/>
          <p:nvPr/>
        </p:nvSpPr>
        <p:spPr>
          <a:xfrm>
            <a:off x="18240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5100A4C-45BE-3C42-A64C-AC00ED752EBF}"/>
              </a:ext>
            </a:extLst>
          </p:cNvPr>
          <p:cNvSpPr/>
          <p:nvPr/>
        </p:nvSpPr>
        <p:spPr>
          <a:xfrm>
            <a:off x="22404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23930D8-8A9F-EA4A-8A67-715D1BC3467F}"/>
              </a:ext>
            </a:extLst>
          </p:cNvPr>
          <p:cNvSpPr/>
          <p:nvPr/>
        </p:nvSpPr>
        <p:spPr>
          <a:xfrm>
            <a:off x="10488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33B255E-6CB6-D74C-AF78-A3884FCA7CE2}"/>
              </a:ext>
            </a:extLst>
          </p:cNvPr>
          <p:cNvSpPr/>
          <p:nvPr/>
        </p:nvSpPr>
        <p:spPr>
          <a:xfrm>
            <a:off x="144225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59FCB66-8910-8548-B02E-610B2A6DA1D1}"/>
              </a:ext>
            </a:extLst>
          </p:cNvPr>
          <p:cNvSpPr/>
          <p:nvPr/>
        </p:nvSpPr>
        <p:spPr>
          <a:xfrm>
            <a:off x="37908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283A616-C319-A144-BA3C-0E4D7A27BF70}"/>
              </a:ext>
            </a:extLst>
          </p:cNvPr>
          <p:cNvSpPr/>
          <p:nvPr/>
        </p:nvSpPr>
        <p:spPr>
          <a:xfrm>
            <a:off x="34032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34E2B2D-CD93-984A-8F89-D7884AEBA210}"/>
              </a:ext>
            </a:extLst>
          </p:cNvPr>
          <p:cNvSpPr/>
          <p:nvPr/>
        </p:nvSpPr>
        <p:spPr>
          <a:xfrm>
            <a:off x="30156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B07BCEA-909C-B34A-87C5-62B874A4FC90}"/>
              </a:ext>
            </a:extLst>
          </p:cNvPr>
          <p:cNvSpPr/>
          <p:nvPr/>
        </p:nvSpPr>
        <p:spPr>
          <a:xfrm>
            <a:off x="2628099" y="4043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701D045-3737-5140-940A-74BA8A87C500}"/>
              </a:ext>
            </a:extLst>
          </p:cNvPr>
          <p:cNvSpPr/>
          <p:nvPr/>
        </p:nvSpPr>
        <p:spPr>
          <a:xfrm>
            <a:off x="18240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E2C3D11-9837-5145-A3B5-B43C27BDDB71}"/>
              </a:ext>
            </a:extLst>
          </p:cNvPr>
          <p:cNvSpPr/>
          <p:nvPr/>
        </p:nvSpPr>
        <p:spPr>
          <a:xfrm>
            <a:off x="22404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4E6623B-4BF6-8F4C-9873-6BC500ED9839}"/>
              </a:ext>
            </a:extLst>
          </p:cNvPr>
          <p:cNvSpPr/>
          <p:nvPr/>
        </p:nvSpPr>
        <p:spPr>
          <a:xfrm>
            <a:off x="10488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E71ED46-0B4B-B442-9DE1-1403DBA6F757}"/>
              </a:ext>
            </a:extLst>
          </p:cNvPr>
          <p:cNvSpPr/>
          <p:nvPr/>
        </p:nvSpPr>
        <p:spPr>
          <a:xfrm>
            <a:off x="144225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8A8B31-C24B-2549-85E9-086EC668F34E}"/>
              </a:ext>
            </a:extLst>
          </p:cNvPr>
          <p:cNvSpPr/>
          <p:nvPr/>
        </p:nvSpPr>
        <p:spPr>
          <a:xfrm>
            <a:off x="37908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448DEF1-DC6E-F94D-A437-AFD8A9D26009}"/>
              </a:ext>
            </a:extLst>
          </p:cNvPr>
          <p:cNvSpPr/>
          <p:nvPr/>
        </p:nvSpPr>
        <p:spPr>
          <a:xfrm>
            <a:off x="34032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6918622-4E34-9346-9E89-0315E1D99A43}"/>
              </a:ext>
            </a:extLst>
          </p:cNvPr>
          <p:cNvSpPr/>
          <p:nvPr/>
        </p:nvSpPr>
        <p:spPr>
          <a:xfrm>
            <a:off x="30156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A441EA4-3BD8-EB4B-ABD0-B4539D4898C3}"/>
              </a:ext>
            </a:extLst>
          </p:cNvPr>
          <p:cNvSpPr/>
          <p:nvPr/>
        </p:nvSpPr>
        <p:spPr>
          <a:xfrm>
            <a:off x="2628099" y="4805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200B32D-53AE-C54D-A0D4-45A406B44915}"/>
              </a:ext>
            </a:extLst>
          </p:cNvPr>
          <p:cNvSpPr/>
          <p:nvPr/>
        </p:nvSpPr>
        <p:spPr>
          <a:xfrm>
            <a:off x="18240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6ED058A-51CE-EE4D-AE0C-F5F00C8D5B9B}"/>
              </a:ext>
            </a:extLst>
          </p:cNvPr>
          <p:cNvSpPr/>
          <p:nvPr/>
        </p:nvSpPr>
        <p:spPr>
          <a:xfrm>
            <a:off x="22404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6BBB5E6-AFF9-6949-8162-7D4D5E9E4371}"/>
              </a:ext>
            </a:extLst>
          </p:cNvPr>
          <p:cNvSpPr/>
          <p:nvPr/>
        </p:nvSpPr>
        <p:spPr>
          <a:xfrm>
            <a:off x="10488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4A26298-E72A-354D-BCC1-2A2255B5AB01}"/>
              </a:ext>
            </a:extLst>
          </p:cNvPr>
          <p:cNvSpPr/>
          <p:nvPr/>
        </p:nvSpPr>
        <p:spPr>
          <a:xfrm>
            <a:off x="144225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4827AB1-BE91-FA4B-A6B8-6DCEDE4A31FF}"/>
              </a:ext>
            </a:extLst>
          </p:cNvPr>
          <p:cNvSpPr/>
          <p:nvPr/>
        </p:nvSpPr>
        <p:spPr>
          <a:xfrm>
            <a:off x="37908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D5EB05E-F07D-1246-8795-3AB59AF55133}"/>
              </a:ext>
            </a:extLst>
          </p:cNvPr>
          <p:cNvSpPr/>
          <p:nvPr/>
        </p:nvSpPr>
        <p:spPr>
          <a:xfrm>
            <a:off x="34032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0647CCB-7330-6841-8A9C-1A4E4F827D62}"/>
              </a:ext>
            </a:extLst>
          </p:cNvPr>
          <p:cNvSpPr/>
          <p:nvPr/>
        </p:nvSpPr>
        <p:spPr>
          <a:xfrm>
            <a:off x="30156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24E0AE-934F-7944-9FD1-1334A7AF3C84}"/>
              </a:ext>
            </a:extLst>
          </p:cNvPr>
          <p:cNvSpPr/>
          <p:nvPr/>
        </p:nvSpPr>
        <p:spPr>
          <a:xfrm>
            <a:off x="2628099" y="4424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AE166D4-D9AC-014D-BD73-C93FE15A5442}"/>
              </a:ext>
            </a:extLst>
          </p:cNvPr>
          <p:cNvSpPr/>
          <p:nvPr/>
        </p:nvSpPr>
        <p:spPr>
          <a:xfrm>
            <a:off x="1838499" y="2900899"/>
            <a:ext cx="1191600" cy="1143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ED6EDB6-3463-6843-87C2-345B383EA774}"/>
              </a:ext>
            </a:extLst>
          </p:cNvPr>
          <p:cNvSpPr/>
          <p:nvPr/>
        </p:nvSpPr>
        <p:spPr>
          <a:xfrm>
            <a:off x="5791200" y="4424899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05C5C92-57B0-2241-AE81-67539210CFC3}"/>
              </a:ext>
            </a:extLst>
          </p:cNvPr>
          <p:cNvCxnSpPr>
            <a:endCxn id="117" idx="2"/>
          </p:cNvCxnSpPr>
          <p:nvPr/>
        </p:nvCxnSpPr>
        <p:spPr>
          <a:xfrm>
            <a:off x="1835619" y="2900899"/>
            <a:ext cx="3955581" cy="1714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1F4FF36-ABC1-7448-AE98-1E15AF60DBD4}"/>
              </a:ext>
            </a:extLst>
          </p:cNvPr>
          <p:cNvCxnSpPr>
            <a:cxnSpLocks/>
            <a:endCxn id="117" idx="2"/>
          </p:cNvCxnSpPr>
          <p:nvPr/>
        </p:nvCxnSpPr>
        <p:spPr>
          <a:xfrm>
            <a:off x="3030099" y="2900899"/>
            <a:ext cx="2761101" cy="1714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813D825-ACA1-FF4C-A9D5-E885BE83404D}"/>
              </a:ext>
            </a:extLst>
          </p:cNvPr>
          <p:cNvCxnSpPr>
            <a:cxnSpLocks/>
            <a:endCxn id="117" idx="2"/>
          </p:cNvCxnSpPr>
          <p:nvPr/>
        </p:nvCxnSpPr>
        <p:spPr>
          <a:xfrm>
            <a:off x="1838499" y="4043899"/>
            <a:ext cx="3952701" cy="571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6A49AC6-AD52-5B43-8E1B-DE5F4F9E9EC2}"/>
              </a:ext>
            </a:extLst>
          </p:cNvPr>
          <p:cNvCxnSpPr>
            <a:cxnSpLocks/>
            <a:endCxn id="117" idx="2"/>
          </p:cNvCxnSpPr>
          <p:nvPr/>
        </p:nvCxnSpPr>
        <p:spPr>
          <a:xfrm>
            <a:off x="3030099" y="4043899"/>
            <a:ext cx="2761101" cy="571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6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6B2EF1E-D66F-4644-82BA-A87DF35FF108}"/>
              </a:ext>
            </a:extLst>
          </p:cNvPr>
          <p:cNvGraphicFramePr>
            <a:graphicFrameLocks noGrp="1"/>
          </p:cNvGraphicFramePr>
          <p:nvPr/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7C4FC8-9A48-CF4C-B576-932C8695F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71821"/>
              </p:ext>
            </p:extLst>
          </p:nvPr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93BC6BE-6AE3-CF40-90C2-24EEE9652D50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67E3A-C86C-034C-A628-8755A1253022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F0891-D33D-9649-A98C-130CFC0E1320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9E19FC-D4A5-CC4F-9203-5A56A1490B91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374352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689355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891207"/>
              </p:ext>
            </p:extLst>
          </p:nvPr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97779A6-8B5A-C244-ACC4-529F4E5F4A8F}"/>
              </a:ext>
            </a:extLst>
          </p:cNvPr>
          <p:cNvGraphicFramePr>
            <a:graphicFrameLocks noGrp="1"/>
          </p:cNvGraphicFramePr>
          <p:nvPr/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03AFEC-E699-044C-B36E-46FC54164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795507"/>
              </p:ext>
            </p:extLst>
          </p:nvPr>
        </p:nvGraphicFramePr>
        <p:xfrm>
          <a:off x="6207300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4AA46FF-BF98-4142-AAEF-65F0F0344195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98D3D-5992-9040-B07C-E30AD757781A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83B3E-FF58-5547-8987-EB628FA649BD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280EE2-4951-8C4A-B9DE-F7F2A2AD6258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118769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35434 -0.058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41301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7DFF2B4-206D-B740-BD23-71B660378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87426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B4EA790-2016-DA49-94C7-9C4465C6D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207167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0B70B5C-0DBD-2643-A08F-F8328393F3D7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F8FE1-1A05-5843-BEE5-1E7AF1D147AA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68E92-4C96-AE49-BDEE-B0AA821CBC81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C46DD4-5A88-5342-A770-C4FC02C0AE6B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85404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29792 -0.059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3887006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5016C92-6CFB-0F4E-A04E-F3031B3A54C1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0B6B75-808D-5C42-B7D3-53BFD8439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206607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D673A1-AE89-C249-991D-5E8C9F562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045434"/>
              </p:ext>
            </p:extLst>
          </p:nvPr>
        </p:nvGraphicFramePr>
        <p:xfrm>
          <a:off x="6207300" y="2695096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6138C5D-06EE-4441-A6AB-BBFD30E16E91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88CDA-19DF-F942-AD83-7C1EBE779E01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F50F2-49DF-4A49-A404-48696C9241C9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52800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24792 -0.059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noProof="0" dirty="0">
                <a:effectLst/>
              </a:rPr>
              <a:t>Neural </a:t>
            </a:r>
            <a:r>
              <a:rPr lang="en-US" dirty="0">
                <a:effectLst/>
              </a:rPr>
              <a:t>N</a:t>
            </a:r>
            <a:r>
              <a:rPr lang="en-US" noProof="0" dirty="0" err="1">
                <a:effectLst/>
              </a:rPr>
              <a:t>etwork</a:t>
            </a:r>
            <a:r>
              <a:rPr lang="en-US" noProof="0" dirty="0">
                <a:effectLst/>
              </a:rPr>
              <a:t> revisited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9CDA25-6AE9-6E44-A248-6F8B4897AA6F}"/>
              </a:ext>
            </a:extLst>
          </p:cNvPr>
          <p:cNvSpPr/>
          <p:nvPr/>
        </p:nvSpPr>
        <p:spPr>
          <a:xfrm>
            <a:off x="1858659" y="21388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EC4E2F-0826-A547-82B8-433C9130AFA9}"/>
              </a:ext>
            </a:extLst>
          </p:cNvPr>
          <p:cNvSpPr/>
          <p:nvPr/>
        </p:nvSpPr>
        <p:spPr>
          <a:xfrm>
            <a:off x="3546106" y="3024038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42E2A7-84B2-6A40-9E1A-3D910E7AAFAB}"/>
              </a:ext>
            </a:extLst>
          </p:cNvPr>
          <p:cNvSpPr/>
          <p:nvPr/>
        </p:nvSpPr>
        <p:spPr>
          <a:xfrm>
            <a:off x="3546106" y="1630279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CF4BE9-9920-6446-A110-BA930C61C1ED}"/>
              </a:ext>
            </a:extLst>
          </p:cNvPr>
          <p:cNvSpPr/>
          <p:nvPr/>
        </p:nvSpPr>
        <p:spPr>
          <a:xfrm>
            <a:off x="1858659" y="46534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880525-1420-2C4E-BAAD-9BB2DB77765A}"/>
              </a:ext>
            </a:extLst>
          </p:cNvPr>
          <p:cNvSpPr/>
          <p:nvPr/>
        </p:nvSpPr>
        <p:spPr>
          <a:xfrm>
            <a:off x="1858659" y="38152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8AB374-89D2-044C-81DA-C7E5D22C13FB}"/>
              </a:ext>
            </a:extLst>
          </p:cNvPr>
          <p:cNvSpPr/>
          <p:nvPr/>
        </p:nvSpPr>
        <p:spPr>
          <a:xfrm>
            <a:off x="1852059" y="2977099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F7FA6A-6C70-0041-90B9-B20B9374F1C9}"/>
              </a:ext>
            </a:extLst>
          </p:cNvPr>
          <p:cNvSpPr/>
          <p:nvPr/>
        </p:nvSpPr>
        <p:spPr>
          <a:xfrm>
            <a:off x="3546106" y="232965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C6DF7-FACC-F344-9EC3-4ECF103E3B1D}"/>
              </a:ext>
            </a:extLst>
          </p:cNvPr>
          <p:cNvSpPr/>
          <p:nvPr/>
        </p:nvSpPr>
        <p:spPr>
          <a:xfrm>
            <a:off x="3546106" y="371842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F639A5-75AB-0D43-8990-77440325073B}"/>
              </a:ext>
            </a:extLst>
          </p:cNvPr>
          <p:cNvSpPr/>
          <p:nvPr/>
        </p:nvSpPr>
        <p:spPr>
          <a:xfrm>
            <a:off x="3546106" y="4412808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8A7867-9F47-F442-B681-384C3702FB07}"/>
              </a:ext>
            </a:extLst>
          </p:cNvPr>
          <p:cNvSpPr/>
          <p:nvPr/>
        </p:nvSpPr>
        <p:spPr>
          <a:xfrm>
            <a:off x="3546106" y="5107193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4E3D54-BC8E-C140-9588-E4CE56392193}"/>
              </a:ext>
            </a:extLst>
          </p:cNvPr>
          <p:cNvSpPr/>
          <p:nvPr/>
        </p:nvSpPr>
        <p:spPr>
          <a:xfrm>
            <a:off x="5240153" y="3049176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84EA5-DF25-E247-850A-95D548F696AD}"/>
              </a:ext>
            </a:extLst>
          </p:cNvPr>
          <p:cNvSpPr/>
          <p:nvPr/>
        </p:nvSpPr>
        <p:spPr>
          <a:xfrm>
            <a:off x="5240153" y="1655417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597307-C1E1-5E42-AD24-E094DED080D9}"/>
              </a:ext>
            </a:extLst>
          </p:cNvPr>
          <p:cNvSpPr/>
          <p:nvPr/>
        </p:nvSpPr>
        <p:spPr>
          <a:xfrm>
            <a:off x="5240153" y="235479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5BB11D-C889-D14E-B64E-5BA9569DE2EF}"/>
              </a:ext>
            </a:extLst>
          </p:cNvPr>
          <p:cNvSpPr/>
          <p:nvPr/>
        </p:nvSpPr>
        <p:spPr>
          <a:xfrm>
            <a:off x="5240153" y="374356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51FBC8-CD67-D447-9D7E-A026B5C70EAA}"/>
              </a:ext>
            </a:extLst>
          </p:cNvPr>
          <p:cNvSpPr/>
          <p:nvPr/>
        </p:nvSpPr>
        <p:spPr>
          <a:xfrm>
            <a:off x="5240153" y="4437946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9326E4-AD07-F44F-AB64-A300BB561611}"/>
              </a:ext>
            </a:extLst>
          </p:cNvPr>
          <p:cNvSpPr/>
          <p:nvPr/>
        </p:nvSpPr>
        <p:spPr>
          <a:xfrm>
            <a:off x="5240153" y="5132331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4FF2B1-48B9-E44E-A8B9-083FA3B922CF}"/>
              </a:ext>
            </a:extLst>
          </p:cNvPr>
          <p:cNvSpPr/>
          <p:nvPr/>
        </p:nvSpPr>
        <p:spPr>
          <a:xfrm>
            <a:off x="6927600" y="2544679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25CA97-2229-AA48-A93B-F8E657ADD2C4}"/>
              </a:ext>
            </a:extLst>
          </p:cNvPr>
          <p:cNvSpPr/>
          <p:nvPr/>
        </p:nvSpPr>
        <p:spPr>
          <a:xfrm>
            <a:off x="6927600" y="3339390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F7FC3-938D-3B43-95F7-77298F03DED8}"/>
              </a:ext>
            </a:extLst>
          </p:cNvPr>
          <p:cNvCxnSpPr>
            <a:stCxn id="3" idx="6"/>
            <a:endCxn id="10" idx="2"/>
          </p:cNvCxnSpPr>
          <p:nvPr/>
        </p:nvCxnSpPr>
        <p:spPr>
          <a:xfrm flipV="1">
            <a:off x="2246259" y="1820779"/>
            <a:ext cx="1299847" cy="508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6D03A6-DE5F-1940-8ED4-1DEB719645F0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2246259" y="2329399"/>
            <a:ext cx="1299847" cy="19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F7DF2B-36F4-2349-8D43-7DFB1F590D9A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2246259" y="2329399"/>
            <a:ext cx="1299847" cy="885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638CD2-029E-2142-9A77-D76B8CAAF231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2246259" y="2329399"/>
            <a:ext cx="1299847" cy="15795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4365DD-A002-7448-8D0C-500C432BC899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2246259" y="2329399"/>
            <a:ext cx="1299847" cy="22739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877E546-9A41-8244-BDC1-CF5EBA824D7B}"/>
              </a:ext>
            </a:extLst>
          </p:cNvPr>
          <p:cNvCxnSpPr>
            <a:cxnSpLocks/>
            <a:stCxn id="3" idx="6"/>
            <a:endCxn id="17" idx="2"/>
          </p:cNvCxnSpPr>
          <p:nvPr/>
        </p:nvCxnSpPr>
        <p:spPr>
          <a:xfrm>
            <a:off x="2246259" y="2329399"/>
            <a:ext cx="1299847" cy="29682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138AA6-1D75-D744-A448-617DBDFA1BE7}"/>
              </a:ext>
            </a:extLst>
          </p:cNvPr>
          <p:cNvCxnSpPr>
            <a:cxnSpLocks/>
            <a:stCxn id="13" idx="6"/>
            <a:endCxn id="10" idx="2"/>
          </p:cNvCxnSpPr>
          <p:nvPr/>
        </p:nvCxnSpPr>
        <p:spPr>
          <a:xfrm flipV="1">
            <a:off x="2239659" y="1820779"/>
            <a:ext cx="1306447" cy="1346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050FBD-FD1C-B445-B665-FFBBAA68B708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2239659" y="2520153"/>
            <a:ext cx="1306447" cy="647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5A03C5-8393-CE42-8D53-F586824FD7A3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>
            <a:off x="2239659" y="3167599"/>
            <a:ext cx="1306447" cy="46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37D963-2B1F-5144-8686-BB9A586AC152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2239659" y="3167599"/>
            <a:ext cx="1306447" cy="7413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04DD2E-597D-D042-99CC-42ECAAE12176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239659" y="3167599"/>
            <a:ext cx="1306447" cy="1435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87A1D9-319F-0C4E-9EAC-E75E37931884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239659" y="3167599"/>
            <a:ext cx="1306447" cy="21300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606BA7-04CB-3945-A32B-BB0D951617BE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 flipV="1">
            <a:off x="2246259" y="1820779"/>
            <a:ext cx="1299847" cy="2185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7EBE15D-4C0F-3942-AA47-0ECCA765445E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2246259" y="2520153"/>
            <a:ext cx="1299847" cy="1485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A9489C-77DF-7345-8752-33B0F8D37967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 flipV="1">
            <a:off x="2246259" y="3214538"/>
            <a:ext cx="1299847" cy="7912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1047AC5-23DA-EE44-BEAE-032807DE9765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2246259" y="3908923"/>
            <a:ext cx="1299847" cy="96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D50CFC5-609D-BB47-8992-3ACD7466ED0A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2246259" y="4005799"/>
            <a:ext cx="1299847" cy="597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E60729-AF62-F94C-AD58-EA1008CC64FD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2246259" y="4005799"/>
            <a:ext cx="1299847" cy="1291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9598372-D7DD-1242-9AC5-610F6EAD05EA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 flipV="1">
            <a:off x="2246259" y="1820779"/>
            <a:ext cx="1299847" cy="3023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A96D77-8691-2343-A843-1D6A00CE6CA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246259" y="2520153"/>
            <a:ext cx="1299847" cy="2323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24A1D19-6730-F945-85B1-852F0E132B55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 flipV="1">
            <a:off x="2246259" y="3214538"/>
            <a:ext cx="1299847" cy="1629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0D5A652-E642-9949-A716-68A8D9D3ECD7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2246259" y="3908923"/>
            <a:ext cx="1299847" cy="9350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1A288F9-44EB-9E49-813E-B5EC67DB870E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2246259" y="4603308"/>
            <a:ext cx="1299847" cy="2406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58F074B-7674-C749-BD51-704AD52913AE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2246259" y="4843999"/>
            <a:ext cx="1299847" cy="453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F77CA8A-BB13-184F-93CD-114AEF3C6F4C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>
            <a:off x="3933706" y="1820779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4F85F75-6C66-054B-B5F9-C6F37E7CCCD0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>
            <a:off x="3933706" y="1820779"/>
            <a:ext cx="1306447" cy="724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9BFDDDB-E7B2-E44E-8C37-870754C9B237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3933706" y="1820779"/>
            <a:ext cx="1306447" cy="14188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222DE2E-7B7C-2642-B6AF-1E2F509C2360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933706" y="1820779"/>
            <a:ext cx="1306447" cy="2113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1654764-3D7E-4C44-A7E0-D6542DF81919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933706" y="1820779"/>
            <a:ext cx="1306447" cy="28076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2178AE-6DE7-D444-B17D-0C3484149088}"/>
              </a:ext>
            </a:extLst>
          </p:cNvPr>
          <p:cNvCxnSpPr>
            <a:cxnSpLocks/>
            <a:stCxn id="10" idx="6"/>
            <a:endCxn id="23" idx="2"/>
          </p:cNvCxnSpPr>
          <p:nvPr/>
        </p:nvCxnSpPr>
        <p:spPr>
          <a:xfrm>
            <a:off x="3933706" y="1820779"/>
            <a:ext cx="1306447" cy="3502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6ABD9A5-5AA6-9946-9575-139FEF36D05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33706" y="1845917"/>
            <a:ext cx="1306447" cy="67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A261E2B-EC51-644B-AEF6-4617795B20E2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3933706" y="252015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C4735BE-990B-FF4E-914B-A6FF1F48D531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3933706" y="2520153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E0DD683-5784-5D4C-B10F-C9E14DCC3B39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3933706" y="2520153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5E8044D-43D5-6149-97BC-620E57F6D121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>
            <a:off x="3933706" y="2520153"/>
            <a:ext cx="1306447" cy="2108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6A76409-A0D0-0C4A-AB47-FFA5C6F94037}"/>
              </a:ext>
            </a:extLst>
          </p:cNvPr>
          <p:cNvCxnSpPr>
            <a:cxnSpLocks/>
            <a:stCxn id="14" idx="6"/>
            <a:endCxn id="23" idx="2"/>
          </p:cNvCxnSpPr>
          <p:nvPr/>
        </p:nvCxnSpPr>
        <p:spPr>
          <a:xfrm>
            <a:off x="3933706" y="2520153"/>
            <a:ext cx="1306447" cy="2802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52A6CF0-7583-7F42-BA06-834710F7143A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3933706" y="1845917"/>
            <a:ext cx="1306447" cy="13686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724FF92-21FD-8640-8F24-7F6B6B9E530B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3933706" y="2545291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5B7483A-73C6-EB40-AFE7-40D76355BD4C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3933706" y="3214538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59C962-8217-D64E-8C89-23B00F20D63C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3933706" y="3214538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D029AC7-D3E6-424B-957C-C50C0A3DEEE7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933706" y="3214538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A87A2A6-4E54-E846-A8CF-5D916D30149B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3933706" y="3214538"/>
            <a:ext cx="1306447" cy="2108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20D72A2-EB61-FA44-AB18-C3A1B42F875D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3933706" y="1845917"/>
            <a:ext cx="1306447" cy="20630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D83DD26-0A44-E042-9E33-163AA992745B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3933706" y="2545291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AE2C9ED-7F89-E847-B45E-3AB23CD7727A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933706" y="3239676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10F8DEEC-B045-2847-98F2-88C0B2EF29ED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>
            <a:off x="3933706" y="390892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846B4A4-4A02-7044-86B5-A020F1000485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3933706" y="3908923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0B179A8-1882-D845-845D-A85332381F02}"/>
              </a:ext>
            </a:extLst>
          </p:cNvPr>
          <p:cNvCxnSpPr>
            <a:cxnSpLocks/>
            <a:stCxn id="15" idx="6"/>
            <a:endCxn id="23" idx="2"/>
          </p:cNvCxnSpPr>
          <p:nvPr/>
        </p:nvCxnSpPr>
        <p:spPr>
          <a:xfrm>
            <a:off x="3933706" y="3908923"/>
            <a:ext cx="1306447" cy="1413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5672049-E4AC-A642-9B1F-3D25EC29BCB2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3933706" y="1845917"/>
            <a:ext cx="1306447" cy="2757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D33F641-8C5D-DB4A-9A84-D1A432331F54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3933706" y="2545291"/>
            <a:ext cx="1306447" cy="2058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B2BAB776-88E0-5047-8858-73FB84322745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3933706" y="3239676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5C18C54-39F0-344B-A595-650FFDABF85B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3933706" y="3934061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0B96864-9D26-274E-B65B-42ADBD670D27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3933706" y="4603308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580E771-86DD-C040-B11F-AA03406BCB6E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3933706" y="4603308"/>
            <a:ext cx="1306447" cy="71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EFA503-A845-C045-9B98-9B15CD5639F4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 flipV="1">
            <a:off x="3933706" y="1845917"/>
            <a:ext cx="1306447" cy="3451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2FD9183-E528-3146-A036-48FF510BD5C2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3933706" y="2545291"/>
            <a:ext cx="1306447" cy="2752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90DE9B41-01CC-8642-8B52-FB20696269F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3933706" y="3239676"/>
            <a:ext cx="1306447" cy="2058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393CA6F2-9B83-3D4A-A34B-7C59EE824D62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3933706" y="3934061"/>
            <a:ext cx="1306447" cy="1363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04A96C0E-2CB7-AF4F-B900-AFAF869598EC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 flipV="1">
            <a:off x="3933706" y="4628446"/>
            <a:ext cx="1306447" cy="669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B2C0F6EB-3555-F34B-B0CB-D72EDFB0DFC1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933706" y="5297693"/>
            <a:ext cx="1306447" cy="25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EB496AD-D407-3946-A2F5-4CEF58949E6C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5627753" y="1845917"/>
            <a:ext cx="1299847" cy="889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C210C09C-2F63-2C46-9E4C-55B6BBA11FBE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5627753" y="2545291"/>
            <a:ext cx="1299847" cy="189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6CB35DBE-4513-D645-91E4-61F04998CC00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5627753" y="1845917"/>
            <a:ext cx="1299847" cy="1683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411246C-E591-FD4C-8BD0-B31B54D45C4E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5627753" y="2545291"/>
            <a:ext cx="1299847" cy="984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F0BDA8C-4740-934F-912C-89A05EDEAC34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5627753" y="3529890"/>
            <a:ext cx="1299847" cy="404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591752B-B134-004D-B1B5-0DCB7807CC29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5627753" y="3239676"/>
            <a:ext cx="1299847" cy="290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022AA137-1278-0A44-9163-03550BC084AE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 flipV="1">
            <a:off x="5627753" y="2735179"/>
            <a:ext cx="1299847" cy="504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68C87AFA-7FBB-F241-8C36-6A63E09F9B87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5627753" y="2735179"/>
            <a:ext cx="1299847" cy="119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EE611AA1-0825-F342-90C3-360979236B5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5627753" y="3529890"/>
            <a:ext cx="1299847" cy="1098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EE491FE6-4C16-7846-90ED-4689FCC3349F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5627753" y="2735179"/>
            <a:ext cx="1299847" cy="189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5B0ED773-4C69-9F42-BD79-9ED3828F1F5F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5627753" y="3529890"/>
            <a:ext cx="1299847" cy="17929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66B8BCAC-BC21-BC48-801F-0F92E00BB446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5627753" y="2735179"/>
            <a:ext cx="1299847" cy="2587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FBC93A55-E673-B343-A905-C1C0EE5FE4B9}"/>
              </a:ext>
            </a:extLst>
          </p:cNvPr>
          <p:cNvSpPr txBox="1"/>
          <p:nvPr/>
        </p:nvSpPr>
        <p:spPr>
          <a:xfrm>
            <a:off x="1787933" y="1148862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A0775DF-FAA1-FA45-A9F0-CB11E20823BE}"/>
              </a:ext>
            </a:extLst>
          </p:cNvPr>
          <p:cNvSpPr txBox="1"/>
          <p:nvPr/>
        </p:nvSpPr>
        <p:spPr>
          <a:xfrm>
            <a:off x="3092293" y="1143000"/>
            <a:ext cx="148758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Hidden layer 1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CB9B0DC-38AE-7146-81ED-E00D52B3DC63}"/>
              </a:ext>
            </a:extLst>
          </p:cNvPr>
          <p:cNvSpPr txBox="1"/>
          <p:nvPr/>
        </p:nvSpPr>
        <p:spPr>
          <a:xfrm>
            <a:off x="4690159" y="1147879"/>
            <a:ext cx="148758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Hidden layer 2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4E21CE6-CD95-B24F-8A94-F85761A46AFF}"/>
              </a:ext>
            </a:extLst>
          </p:cNvPr>
          <p:cNvSpPr txBox="1"/>
          <p:nvPr/>
        </p:nvSpPr>
        <p:spPr>
          <a:xfrm>
            <a:off x="6775151" y="1146523"/>
            <a:ext cx="69249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955345FA-CC99-FC4A-8C3C-B3F0187596AD}"/>
                  </a:ext>
                </a:extLst>
              </p:cNvPr>
              <p:cNvSpPr txBox="1"/>
              <p:nvPr/>
            </p:nvSpPr>
            <p:spPr>
              <a:xfrm>
                <a:off x="838707" y="2190899"/>
                <a:ext cx="251672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955345FA-CC99-FC4A-8C3C-B3F01875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07" y="2190899"/>
                <a:ext cx="251672" cy="270652"/>
              </a:xfrm>
              <a:prstGeom prst="rect">
                <a:avLst/>
              </a:prstGeom>
              <a:blipFill>
                <a:blip r:embed="rId2"/>
                <a:stretch>
                  <a:fillRect l="-20000" r="-15000" b="-1363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CE3D16EB-F0D8-E842-9388-CA797274C9F1}"/>
                  </a:ext>
                </a:extLst>
              </p:cNvPr>
              <p:cNvSpPr txBox="1"/>
              <p:nvPr/>
            </p:nvSpPr>
            <p:spPr>
              <a:xfrm>
                <a:off x="838707" y="3001879"/>
                <a:ext cx="251672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CE3D16EB-F0D8-E842-9388-CA797274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07" y="3001879"/>
                <a:ext cx="251672" cy="270652"/>
              </a:xfrm>
              <a:prstGeom prst="rect">
                <a:avLst/>
              </a:prstGeom>
              <a:blipFill>
                <a:blip r:embed="rId3"/>
                <a:stretch>
                  <a:fillRect l="-20000" r="-15000" b="-1363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3BE4BDE6-82F1-6945-B748-5B8A59C2A4DD}"/>
                  </a:ext>
                </a:extLst>
              </p:cNvPr>
              <p:cNvSpPr txBox="1"/>
              <p:nvPr/>
            </p:nvSpPr>
            <p:spPr>
              <a:xfrm>
                <a:off x="844072" y="4686070"/>
                <a:ext cx="256096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dirty="0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aseline="-25000" dirty="0">
                  <a:solidFill>
                    <a:srgbClr val="00B0F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3BE4BDE6-82F1-6945-B748-5B8A59C2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72" y="4686070"/>
                <a:ext cx="256096" cy="270652"/>
              </a:xfrm>
              <a:prstGeom prst="rect">
                <a:avLst/>
              </a:prstGeom>
              <a:blipFill>
                <a:blip r:embed="rId4"/>
                <a:stretch>
                  <a:fillRect l="-14286" r="-14286" b="-272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" name="Oval 272">
            <a:extLst>
              <a:ext uri="{FF2B5EF4-FFF2-40B4-BE49-F238E27FC236}">
                <a16:creationId xmlns:a16="http://schemas.microsoft.com/office/drawing/2014/main" id="{3B4C5140-63E5-A344-96D7-0318016E15D9}"/>
              </a:ext>
            </a:extLst>
          </p:cNvPr>
          <p:cNvSpPr/>
          <p:nvPr/>
        </p:nvSpPr>
        <p:spPr>
          <a:xfrm>
            <a:off x="6950012" y="4133047"/>
            <a:ext cx="387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21B9B96-2BFB-CF46-B6E1-09AD8D2613CB}"/>
              </a:ext>
            </a:extLst>
          </p:cNvPr>
          <p:cNvCxnSpPr>
            <a:cxnSpLocks/>
            <a:stCxn id="19" idx="6"/>
            <a:endCxn id="273" idx="2"/>
          </p:cNvCxnSpPr>
          <p:nvPr/>
        </p:nvCxnSpPr>
        <p:spPr>
          <a:xfrm>
            <a:off x="5627753" y="1845917"/>
            <a:ext cx="1322259" cy="2477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D2C93A8C-FCC1-6948-8FC4-A65AA0333AF9}"/>
              </a:ext>
            </a:extLst>
          </p:cNvPr>
          <p:cNvCxnSpPr>
            <a:cxnSpLocks/>
            <a:stCxn id="20" idx="6"/>
            <a:endCxn id="273" idx="2"/>
          </p:cNvCxnSpPr>
          <p:nvPr/>
        </p:nvCxnSpPr>
        <p:spPr>
          <a:xfrm>
            <a:off x="5627753" y="2545291"/>
            <a:ext cx="1322259" cy="1778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5F7044D7-2CDA-9449-8D8D-15354B33EDC7}"/>
              </a:ext>
            </a:extLst>
          </p:cNvPr>
          <p:cNvCxnSpPr>
            <a:cxnSpLocks/>
            <a:stCxn id="18" idx="6"/>
            <a:endCxn id="273" idx="2"/>
          </p:cNvCxnSpPr>
          <p:nvPr/>
        </p:nvCxnSpPr>
        <p:spPr>
          <a:xfrm>
            <a:off x="5627753" y="3239676"/>
            <a:ext cx="1322259" cy="1083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C085CFE1-63D6-644A-9293-5E3C52698199}"/>
              </a:ext>
            </a:extLst>
          </p:cNvPr>
          <p:cNvCxnSpPr>
            <a:cxnSpLocks/>
            <a:stCxn id="21" idx="6"/>
            <a:endCxn id="273" idx="2"/>
          </p:cNvCxnSpPr>
          <p:nvPr/>
        </p:nvCxnSpPr>
        <p:spPr>
          <a:xfrm>
            <a:off x="5627753" y="3934061"/>
            <a:ext cx="1322259" cy="389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AD533958-83B5-1240-82A8-E851114F1487}"/>
              </a:ext>
            </a:extLst>
          </p:cNvPr>
          <p:cNvCxnSpPr>
            <a:cxnSpLocks/>
            <a:stCxn id="22" idx="6"/>
            <a:endCxn id="273" idx="2"/>
          </p:cNvCxnSpPr>
          <p:nvPr/>
        </p:nvCxnSpPr>
        <p:spPr>
          <a:xfrm flipV="1">
            <a:off x="5627753" y="4323547"/>
            <a:ext cx="1322259" cy="304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4EFF988C-21E3-AA41-BB50-D182CFF73B19}"/>
              </a:ext>
            </a:extLst>
          </p:cNvPr>
          <p:cNvCxnSpPr>
            <a:cxnSpLocks/>
            <a:stCxn id="23" idx="6"/>
            <a:endCxn id="273" idx="2"/>
          </p:cNvCxnSpPr>
          <p:nvPr/>
        </p:nvCxnSpPr>
        <p:spPr>
          <a:xfrm flipV="1">
            <a:off x="5627753" y="4323547"/>
            <a:ext cx="1322259" cy="999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D2938FE-FDB1-3943-B4F9-0392758C9EEC}"/>
                  </a:ext>
                </a:extLst>
              </p:cNvPr>
              <p:cNvSpPr txBox="1"/>
              <p:nvPr/>
            </p:nvSpPr>
            <p:spPr>
              <a:xfrm>
                <a:off x="8077200" y="2562951"/>
                <a:ext cx="262058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D2938FE-FDB1-3943-B4F9-0392758C9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562951"/>
                <a:ext cx="262058" cy="270652"/>
              </a:xfrm>
              <a:prstGeom prst="rect">
                <a:avLst/>
              </a:prstGeom>
              <a:blipFill>
                <a:blip r:embed="rId5"/>
                <a:stretch>
                  <a:fillRect l="-23810" t="-13043" r="-14286" b="-2608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8D40D58-A4A3-CD40-8FC7-972DF8D5AD34}"/>
                  </a:ext>
                </a:extLst>
              </p:cNvPr>
              <p:cNvSpPr txBox="1"/>
              <p:nvPr/>
            </p:nvSpPr>
            <p:spPr>
              <a:xfrm>
                <a:off x="8077200" y="3361949"/>
                <a:ext cx="262058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8D40D58-A4A3-CD40-8FC7-972DF8D5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361949"/>
                <a:ext cx="262058" cy="270652"/>
              </a:xfrm>
              <a:prstGeom prst="rect">
                <a:avLst/>
              </a:prstGeom>
              <a:blipFill>
                <a:blip r:embed="rId6"/>
                <a:stretch>
                  <a:fillRect l="-23810" t="-13043" r="-14286" b="-2608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B6D4A25-E769-C24C-AEF9-9DB830C39D30}"/>
                  </a:ext>
                </a:extLst>
              </p:cNvPr>
              <p:cNvSpPr txBox="1"/>
              <p:nvPr/>
            </p:nvSpPr>
            <p:spPr>
              <a:xfrm>
                <a:off x="8077200" y="4160947"/>
                <a:ext cx="267446" cy="27065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baseline="-25000" dirty="0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baseline="-250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4B6D4A25-E769-C24C-AEF9-9DB830C39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4160947"/>
                <a:ext cx="267446" cy="270652"/>
              </a:xfrm>
              <a:prstGeom prst="rect">
                <a:avLst/>
              </a:prstGeom>
              <a:blipFill>
                <a:blip r:embed="rId7"/>
                <a:stretch>
                  <a:fillRect l="-22727" t="-13636" r="-9091" b="-318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CA172792-FE7A-AB4D-80BD-1FBE4AFD2D4C}"/>
                  </a:ext>
                </a:extLst>
              </p:cNvPr>
              <p:cNvSpPr txBox="1"/>
              <p:nvPr/>
            </p:nvSpPr>
            <p:spPr>
              <a:xfrm>
                <a:off x="2768810" y="5630958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CA172792-FE7A-AB4D-80BD-1FBE4AFD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10" y="5630958"/>
                <a:ext cx="513923" cy="288477"/>
              </a:xfrm>
              <a:prstGeom prst="rect">
                <a:avLst/>
              </a:prstGeom>
              <a:blipFill>
                <a:blip r:embed="rId8"/>
                <a:stretch>
                  <a:fillRect l="-9524" t="-8333" r="-9524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878AB5-54EA-9D4B-A3CF-E91EB2AF56D9}"/>
                  </a:ext>
                </a:extLst>
              </p:cNvPr>
              <p:cNvSpPr txBox="1"/>
              <p:nvPr/>
            </p:nvSpPr>
            <p:spPr>
              <a:xfrm>
                <a:off x="4405382" y="5632201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878AB5-54EA-9D4B-A3CF-E91EB2AF5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382" y="5632201"/>
                <a:ext cx="513923" cy="288477"/>
              </a:xfrm>
              <a:prstGeom prst="rect">
                <a:avLst/>
              </a:prstGeom>
              <a:blipFill>
                <a:blip r:embed="rId9"/>
                <a:stretch>
                  <a:fillRect l="-12195" t="-8333" r="-7317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E09E12FA-419F-1D47-B120-DD6116F86FE5}"/>
                  </a:ext>
                </a:extLst>
              </p:cNvPr>
              <p:cNvSpPr txBox="1"/>
              <p:nvPr/>
            </p:nvSpPr>
            <p:spPr>
              <a:xfrm>
                <a:off x="6031920" y="5630958"/>
                <a:ext cx="513923" cy="2884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effectLst/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E09E12FA-419F-1D47-B120-DD6116F8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920" y="5630958"/>
                <a:ext cx="513923" cy="288477"/>
              </a:xfrm>
              <a:prstGeom prst="rect">
                <a:avLst/>
              </a:prstGeom>
              <a:blipFill>
                <a:blip r:embed="rId10"/>
                <a:stretch>
                  <a:fillRect l="-9524" t="-8333" r="-7143" b="-41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8E0F4232-7AFB-0942-AB56-3450F88D1B01}"/>
                  </a:ext>
                </a:extLst>
              </p:cNvPr>
              <p:cNvSpPr txBox="1"/>
              <p:nvPr/>
            </p:nvSpPr>
            <p:spPr>
              <a:xfrm>
                <a:off x="2768810" y="6255517"/>
                <a:ext cx="3968714" cy="556306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dirty="0" smtClean="0">
                              <a:effectLst/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solidFill>
                                    <a:srgbClr val="009A9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9A9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1" i="1" dirty="0" smtClean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dirty="0">
                                      <a:solidFill>
                                        <a:srgbClr val="009A9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</m:d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baseline="30000" dirty="0">
                  <a:effectLst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8E0F4232-7AFB-0942-AB56-3450F88D1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10" y="6255517"/>
                <a:ext cx="3968714" cy="556306"/>
              </a:xfrm>
              <a:prstGeom prst="rect">
                <a:avLst/>
              </a:prstGeom>
              <a:blipFill>
                <a:blip r:embed="rId11"/>
                <a:stretch>
                  <a:fillRect l="-637" t="-175556" r="-1592" b="-25555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87AC779-8CDC-7B40-8E63-9857AD8CC5F2}"/>
                  </a:ext>
                </a:extLst>
              </p:cNvPr>
              <p:cNvSpPr/>
              <p:nvPr/>
            </p:nvSpPr>
            <p:spPr>
              <a:xfrm>
                <a:off x="759679" y="1347502"/>
                <a:ext cx="600549" cy="38081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87AC779-8CDC-7B40-8E63-9857AD8CC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79" y="1347502"/>
                <a:ext cx="600549" cy="380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030EE44-5080-DF40-B989-B9734AF2E782}"/>
                  </a:ext>
                </a:extLst>
              </p:cNvPr>
              <p:cNvSpPr/>
              <p:nvPr/>
            </p:nvSpPr>
            <p:spPr>
              <a:xfrm>
                <a:off x="7998385" y="1343123"/>
                <a:ext cx="605615" cy="38081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030EE44-5080-DF40-B989-B9734AF2E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385" y="1343123"/>
                <a:ext cx="605615" cy="380810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F03B4E1A-F8D3-1B44-A071-958BC796429F}"/>
                  </a:ext>
                </a:extLst>
              </p:cNvPr>
              <p:cNvSpPr/>
              <p:nvPr/>
            </p:nvSpPr>
            <p:spPr>
              <a:xfrm>
                <a:off x="1183271" y="5590530"/>
                <a:ext cx="473206" cy="3693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F03B4E1A-F8D3-1B44-A071-958BC7964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71" y="5590530"/>
                <a:ext cx="473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7C8ABBF-D47F-0D4C-BCB6-2C795D966178}"/>
              </a:ext>
            </a:extLst>
          </p:cNvPr>
          <p:cNvCxnSpPr/>
          <p:nvPr/>
        </p:nvCxnSpPr>
        <p:spPr>
          <a:xfrm>
            <a:off x="1787933" y="5775196"/>
            <a:ext cx="6504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262103DB-9C6B-5D4F-AD4F-E59833C1A8BD}"/>
              </a:ext>
            </a:extLst>
          </p:cNvPr>
          <p:cNvCxnSpPr>
            <a:cxnSpLocks/>
          </p:cNvCxnSpPr>
          <p:nvPr/>
        </p:nvCxnSpPr>
        <p:spPr>
          <a:xfrm>
            <a:off x="981645" y="1723933"/>
            <a:ext cx="8955" cy="35115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90A259C6-9152-1E4B-B0C4-3292C2677FA2}"/>
              </a:ext>
            </a:extLst>
          </p:cNvPr>
          <p:cNvCxnSpPr>
            <a:cxnSpLocks/>
          </p:cNvCxnSpPr>
          <p:nvPr/>
        </p:nvCxnSpPr>
        <p:spPr>
          <a:xfrm>
            <a:off x="8201764" y="1792286"/>
            <a:ext cx="8955" cy="35115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5" name="TextBox 314">
            <a:extLst>
              <a:ext uri="{FF2B5EF4-FFF2-40B4-BE49-F238E27FC236}">
                <a16:creationId xmlns:a16="http://schemas.microsoft.com/office/drawing/2014/main" id="{5C6117E2-5F55-9042-8990-8229C13AC1A7}"/>
              </a:ext>
            </a:extLst>
          </p:cNvPr>
          <p:cNvSpPr txBox="1"/>
          <p:nvPr/>
        </p:nvSpPr>
        <p:spPr>
          <a:xfrm>
            <a:off x="655861" y="6389307"/>
            <a:ext cx="1782539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Loss optimization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35E7BB2-E758-E847-BBCD-86B4EA266877}"/>
              </a:ext>
            </a:extLst>
          </p:cNvPr>
          <p:cNvSpPr txBox="1"/>
          <p:nvPr/>
        </p:nvSpPr>
        <p:spPr>
          <a:xfrm>
            <a:off x="4919305" y="5955790"/>
            <a:ext cx="419345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Activation functions on linear regressions</a:t>
            </a:r>
          </a:p>
        </p:txBody>
      </p:sp>
    </p:spTree>
    <p:extLst>
      <p:ext uri="{BB962C8B-B14F-4D97-AF65-F5344CB8AC3E}">
        <p14:creationId xmlns:p14="http://schemas.microsoft.com/office/powerpoint/2010/main" val="13705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240834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C3361D5-8DF3-5B4A-94C1-71D51953E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613593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3412554-A08B-7E4A-B44D-0F759D366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054328"/>
              </p:ext>
            </p:extLst>
          </p:nvPr>
        </p:nvGraphicFramePr>
        <p:xfrm>
          <a:off x="6207301" y="2695096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2C0277-9E3E-BF45-A47D-5F57AC9F6D80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62403-7424-7140-8137-E140DB76F478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0EC5B-53AA-FD45-A9CC-DF73F0586A35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C3712-CAD0-C94C-A398-CC77F708DECA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156108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35625 0.01134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752566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20BE2CA-21F1-8847-BF52-C2CEDF7F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273129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EF9EF42-4F04-324E-B34B-654A58256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961206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2A51847-646B-384F-9A46-B26013814BFF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FBEF7-2353-0043-95D3-9F0295F7CF20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1CA74-FB97-F547-AF48-D6FC7AE90DE6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4BEEC-A893-DD4F-8D7D-3BED8F94F1C9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10782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29792 0.01134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783963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D66B3D-924F-4342-A54D-0759919DF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60857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23347C0-AE92-3E4D-BBD3-76AF3F4AE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377353"/>
              </p:ext>
            </p:extLst>
          </p:nvPr>
        </p:nvGraphicFramePr>
        <p:xfrm>
          <a:off x="6207301" y="2695096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1CD1CA5-CD7B-0B4D-A9AC-9D8AF6087365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056358-E0E5-3E42-900E-2D2306BA2FFB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B1A0-F7C3-4B44-BB9E-0880D867DE5F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EBE7C-2D7F-7242-A021-4BC76F936C12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226495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24792 0.01134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006721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087526A-5A86-204D-803A-CB9A202BA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648046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41432C-3B94-5247-A090-2AED4A05A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8852"/>
              </p:ext>
            </p:extLst>
          </p:nvPr>
        </p:nvGraphicFramePr>
        <p:xfrm>
          <a:off x="6207301" y="2695096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3DDC0A1-1289-8547-BE0C-10D3428E6F7A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7AB58-37A1-6245-9B45-7230552418A5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AB8940-6D36-E447-B1DD-5DAFF553E01A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F9D17-038F-2B48-BD65-D2DF622364CA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1468374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35625 0.08889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540082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855E10-0A3F-D148-98BD-B5C223F8D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52153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CF3817-CEFD-FD4B-9E15-5107B35A0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252314"/>
              </p:ext>
            </p:extLst>
          </p:nvPr>
        </p:nvGraphicFramePr>
        <p:xfrm>
          <a:off x="6207301" y="2695096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630FA5B-4943-AA40-8BBF-584E090EE2A8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CD194F-1943-2446-AF29-459C2A279340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AB47D-84CA-9D42-9A27-CAC0343D2648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BE7A4-F268-0F48-B63B-D3DB35B3A899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252643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 L -0.29792 0.08889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A13B436-F86B-8748-B3E4-0CFF353700B1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A7FE4-7831-0846-B1A2-407DA672EA8C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A7C0499-D3B6-6A49-9624-D5D23F83293C}"/>
              </a:ext>
            </a:extLst>
          </p:cNvPr>
          <p:cNvGraphicFramePr>
            <a:graphicFrameLocks noGrp="1"/>
          </p:cNvGraphicFramePr>
          <p:nvPr/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CE8052A-2559-184B-A02D-A4C4DDA0EC3F}"/>
              </a:ext>
            </a:extLst>
          </p:cNvPr>
          <p:cNvGraphicFramePr>
            <a:graphicFrameLocks noGrp="1"/>
          </p:cNvGraphicFramePr>
          <p:nvPr/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E4FC86F-25BE-954C-A4F4-8C171FB2E70A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275627-1C4F-C944-98AE-A6BCFE6F4D33}"/>
              </a:ext>
            </a:extLst>
          </p:cNvPr>
          <p:cNvSpPr txBox="1"/>
          <p:nvPr/>
        </p:nvSpPr>
        <p:spPr>
          <a:xfrm>
            <a:off x="1853307" y="5299179"/>
            <a:ext cx="5437386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 operation: sum of element-wise products</a:t>
            </a:r>
          </a:p>
        </p:txBody>
      </p:sp>
    </p:spTree>
    <p:extLst>
      <p:ext uri="{BB962C8B-B14F-4D97-AF65-F5344CB8AC3E}">
        <p14:creationId xmlns:p14="http://schemas.microsoft.com/office/powerpoint/2010/main" val="2623443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0 L -0.24792 0.08889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D9-263D-5845-942B-B4BF7A1AC86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Convolutional layer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B9BCEB-438B-974C-B0D1-5DE9C04A0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133037"/>
              </p:ext>
            </p:extLst>
          </p:nvPr>
        </p:nvGraphicFramePr>
        <p:xfrm>
          <a:off x="468141" y="2205832"/>
          <a:ext cx="2468560" cy="244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56271204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4807871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2484276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9629358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51506983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310586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53823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126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178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086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1A9BEA-C3EE-9B40-BFFA-A6C1DA4D0161}"/>
              </a:ext>
            </a:extLst>
          </p:cNvPr>
          <p:cNvGraphicFramePr>
            <a:graphicFrameLocks noGrp="1"/>
          </p:cNvGraphicFramePr>
          <p:nvPr/>
        </p:nvGraphicFramePr>
        <p:xfrm>
          <a:off x="3813432" y="2695098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A13B436-F86B-8748-B3E4-0CFF353700B1}"/>
              </a:ext>
            </a:extLst>
          </p:cNvPr>
          <p:cNvSpPr txBox="1"/>
          <p:nvPr/>
        </p:nvSpPr>
        <p:spPr>
          <a:xfrm>
            <a:off x="4315519" y="1420321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A7FE4-7831-0846-B1A2-407DA672EA8C}"/>
              </a:ext>
            </a:extLst>
          </p:cNvPr>
          <p:cNvSpPr txBox="1"/>
          <p:nvPr/>
        </p:nvSpPr>
        <p:spPr>
          <a:xfrm>
            <a:off x="6293843" y="1420321"/>
            <a:ext cx="1308050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A7C0499-D3B6-6A49-9624-D5D23F832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724553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CE8052A-2559-184B-A02D-A4C4DDA0E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815950"/>
              </p:ext>
            </p:extLst>
          </p:nvPr>
        </p:nvGraphicFramePr>
        <p:xfrm>
          <a:off x="6207301" y="2695097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E4FC86F-25BE-954C-A4F4-8C171FB2E70A}"/>
              </a:ext>
            </a:extLst>
          </p:cNvPr>
          <p:cNvSpPr txBox="1"/>
          <p:nvPr/>
        </p:nvSpPr>
        <p:spPr>
          <a:xfrm>
            <a:off x="1093280" y="1420321"/>
            <a:ext cx="1205458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D4C89-86F5-AC47-8391-661A43A4D8CA}"/>
              </a:ext>
            </a:extLst>
          </p:cNvPr>
          <p:cNvSpPr txBox="1"/>
          <p:nvPr/>
        </p:nvSpPr>
        <p:spPr>
          <a:xfrm>
            <a:off x="468141" y="5160677"/>
            <a:ext cx="4283224" cy="138499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Convolutional layers: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Extract low to high-level features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 spatial size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Limitation: sensitive to position of features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BB59DBD-E008-804D-A794-CA3413B21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99839"/>
              </p:ext>
            </p:extLst>
          </p:nvPr>
        </p:nvGraphicFramePr>
        <p:xfrm>
          <a:off x="5033088" y="4572000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E05319-68F6-A64C-B81A-70F00754B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73302"/>
              </p:ext>
            </p:extLst>
          </p:nvPr>
        </p:nvGraphicFramePr>
        <p:xfrm>
          <a:off x="6947868" y="4572000"/>
          <a:ext cx="1481136" cy="1467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785147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476941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571076542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26280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7137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5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65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068D-D6B6-3040-BB72-3215F832ABF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Pooling layer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5CFA92-565A-764B-878C-EFF65E8E6700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Down sampling: lower resolution + important features</a:t>
            </a:r>
          </a:p>
          <a:p>
            <a:pPr lvl="1"/>
            <a:r>
              <a:rPr lang="en-US" sz="2000" b="0" dirty="0">
                <a:effectLst/>
              </a:rPr>
              <a:t>After Convolutional layer + Nonlinearity (</a:t>
            </a:r>
            <a:r>
              <a:rPr lang="en-US" sz="2000" b="0" dirty="0" err="1">
                <a:effectLst/>
              </a:rPr>
              <a:t>ReLU</a:t>
            </a:r>
            <a:r>
              <a:rPr lang="en-US" sz="2000" b="0" dirty="0">
                <a:effectLst/>
              </a:rPr>
              <a:t>) for each feature map</a:t>
            </a:r>
          </a:p>
          <a:p>
            <a:pPr lvl="1"/>
            <a:r>
              <a:rPr lang="en-US" sz="2000" b="0" dirty="0">
                <a:effectLst/>
              </a:rPr>
              <a:t>Usually 2x2 pixels with stride of 2 pixels =&gt; reduce to ¼ feature map</a:t>
            </a:r>
          </a:p>
          <a:p>
            <a:pPr lvl="1"/>
            <a:r>
              <a:rPr lang="en-US" sz="2000" b="0" dirty="0">
                <a:effectLst/>
              </a:rPr>
              <a:t>Max or average pooling</a:t>
            </a:r>
          </a:p>
          <a:p>
            <a:pPr lvl="1"/>
            <a:r>
              <a:rPr lang="en-US" sz="2000" b="0" dirty="0">
                <a:effectLst/>
              </a:rPr>
              <a:t>Invariance to local translation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0A551C-F72B-D445-A1B5-299E1416A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988763"/>
              </p:ext>
            </p:extLst>
          </p:nvPr>
        </p:nvGraphicFramePr>
        <p:xfrm>
          <a:off x="2060785" y="4255800"/>
          <a:ext cx="1974848" cy="1957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304658706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407403149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589849260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506010719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862489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648779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741285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0202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8B20DD-440A-7A42-9E8D-40F748DD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67989"/>
              </p:ext>
            </p:extLst>
          </p:nvPr>
        </p:nvGraphicFramePr>
        <p:xfrm>
          <a:off x="6095791" y="4029000"/>
          <a:ext cx="987424" cy="97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4260511161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532243606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5002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5087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E41A0F-4661-4345-A2FC-B08B5BE385E9}"/>
              </a:ext>
            </a:extLst>
          </p:cNvPr>
          <p:cNvCxnSpPr>
            <a:cxnSpLocks/>
          </p:cNvCxnSpPr>
          <p:nvPr/>
        </p:nvCxnSpPr>
        <p:spPr>
          <a:xfrm flipV="1">
            <a:off x="4554000" y="4518267"/>
            <a:ext cx="1161000" cy="72056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8F59F0F-EB23-1743-B60B-F2F30C218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80122"/>
              </p:ext>
            </p:extLst>
          </p:nvPr>
        </p:nvGraphicFramePr>
        <p:xfrm>
          <a:off x="6095791" y="5498466"/>
          <a:ext cx="987424" cy="97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12">
                  <a:extLst>
                    <a:ext uri="{9D8B030D-6E8A-4147-A177-3AD203B41FA5}">
                      <a16:colId xmlns:a16="http://schemas.microsoft.com/office/drawing/2014/main" val="4260511161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532243606"/>
                    </a:ext>
                  </a:extLst>
                </a:gridCol>
              </a:tblGrid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50020"/>
                  </a:ext>
                </a:extLst>
              </a:tr>
              <a:tr h="4892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5087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FFD814-AA57-D047-B55D-483E79E6A64E}"/>
              </a:ext>
            </a:extLst>
          </p:cNvPr>
          <p:cNvCxnSpPr>
            <a:cxnSpLocks/>
          </p:cNvCxnSpPr>
          <p:nvPr/>
        </p:nvCxnSpPr>
        <p:spPr>
          <a:xfrm>
            <a:off x="4554000" y="5234334"/>
            <a:ext cx="1161000" cy="7533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3A6E88-E34D-C546-BADC-C42D1F74F497}"/>
              </a:ext>
            </a:extLst>
          </p:cNvPr>
          <p:cNvSpPr txBox="1"/>
          <p:nvPr/>
        </p:nvSpPr>
        <p:spPr>
          <a:xfrm>
            <a:off x="4787500" y="4529818"/>
            <a:ext cx="43601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176439-8AB8-314B-811D-54D660193396}"/>
              </a:ext>
            </a:extLst>
          </p:cNvPr>
          <p:cNvSpPr txBox="1"/>
          <p:nvPr/>
        </p:nvSpPr>
        <p:spPr>
          <a:xfrm>
            <a:off x="4655053" y="5816868"/>
            <a:ext cx="833562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173330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6DE7B860-F0AA-864E-9E41-31146191AA5A}"/>
              </a:ext>
            </a:extLst>
          </p:cNvPr>
          <p:cNvSpPr>
            <a:spLocks noChangeAspect="1"/>
          </p:cNvSpPr>
          <p:nvPr/>
        </p:nvSpPr>
        <p:spPr>
          <a:xfrm>
            <a:off x="4615454" y="41827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9363C3B-ACAA-2B4C-B15E-3D04F6BA148F}"/>
              </a:ext>
            </a:extLst>
          </p:cNvPr>
          <p:cNvSpPr>
            <a:spLocks noChangeAspect="1"/>
          </p:cNvSpPr>
          <p:nvPr/>
        </p:nvSpPr>
        <p:spPr>
          <a:xfrm>
            <a:off x="4739348" y="43351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8E253C-BC97-AF48-97E2-0D11FA1E23F7}"/>
              </a:ext>
            </a:extLst>
          </p:cNvPr>
          <p:cNvSpPr/>
          <p:nvPr/>
        </p:nvSpPr>
        <p:spPr>
          <a:xfrm>
            <a:off x="2737294" y="39624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3AA6FB3-B519-3D4F-8E15-D129D0577F61}"/>
              </a:ext>
            </a:extLst>
          </p:cNvPr>
          <p:cNvSpPr/>
          <p:nvPr/>
        </p:nvSpPr>
        <p:spPr>
          <a:xfrm>
            <a:off x="2890787" y="41148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57E99-DBA4-0444-AB04-12B377605A9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How? Fully connected layer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884E29B-A6D5-3E40-A9A1-2064D51F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76400"/>
            <a:ext cx="1371600" cy="1839051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C9871F-CE24-4D4B-86E3-901A85924716}"/>
              </a:ext>
            </a:extLst>
          </p:cNvPr>
          <p:cNvSpPr/>
          <p:nvPr/>
        </p:nvSpPr>
        <p:spPr>
          <a:xfrm>
            <a:off x="1752600" y="18288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4469FE-A25F-C748-AE81-B431CA4561F6}"/>
              </a:ext>
            </a:extLst>
          </p:cNvPr>
          <p:cNvSpPr/>
          <p:nvPr/>
        </p:nvSpPr>
        <p:spPr>
          <a:xfrm>
            <a:off x="1905000" y="19812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CE4E55-11ED-5446-9E57-BC9AFCD07779}"/>
              </a:ext>
            </a:extLst>
          </p:cNvPr>
          <p:cNvSpPr/>
          <p:nvPr/>
        </p:nvSpPr>
        <p:spPr>
          <a:xfrm>
            <a:off x="2057400" y="21336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1A64D3-3C33-894A-9BAB-81C9568AFC5D}"/>
              </a:ext>
            </a:extLst>
          </p:cNvPr>
          <p:cNvSpPr/>
          <p:nvPr/>
        </p:nvSpPr>
        <p:spPr>
          <a:xfrm>
            <a:off x="2209800" y="22860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55575E-457C-C949-B185-7CF29C02721E}"/>
              </a:ext>
            </a:extLst>
          </p:cNvPr>
          <p:cNvSpPr>
            <a:spLocks noChangeAspect="1"/>
          </p:cNvSpPr>
          <p:nvPr/>
        </p:nvSpPr>
        <p:spPr>
          <a:xfrm>
            <a:off x="3459480" y="20491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8F2199-2CCC-2049-9126-412295A4DF99}"/>
              </a:ext>
            </a:extLst>
          </p:cNvPr>
          <p:cNvSpPr/>
          <p:nvPr/>
        </p:nvSpPr>
        <p:spPr>
          <a:xfrm>
            <a:off x="2362200" y="24384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AFE966-4109-4145-8F33-F23672260BA9}"/>
              </a:ext>
            </a:extLst>
          </p:cNvPr>
          <p:cNvSpPr>
            <a:spLocks noChangeAspect="1"/>
          </p:cNvSpPr>
          <p:nvPr/>
        </p:nvSpPr>
        <p:spPr>
          <a:xfrm>
            <a:off x="3611880" y="22015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FA13C8-A0C0-FB41-A0A4-747A8ED63529}"/>
              </a:ext>
            </a:extLst>
          </p:cNvPr>
          <p:cNvSpPr>
            <a:spLocks noChangeAspect="1"/>
          </p:cNvSpPr>
          <p:nvPr/>
        </p:nvSpPr>
        <p:spPr>
          <a:xfrm>
            <a:off x="3764280" y="23539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39CC1-F399-9B41-906E-16799D426DF9}"/>
              </a:ext>
            </a:extLst>
          </p:cNvPr>
          <p:cNvSpPr>
            <a:spLocks noChangeAspect="1"/>
          </p:cNvSpPr>
          <p:nvPr/>
        </p:nvSpPr>
        <p:spPr>
          <a:xfrm>
            <a:off x="3916680" y="25063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258C6B-F29B-F44D-B6C5-D236FC72D3CD}"/>
              </a:ext>
            </a:extLst>
          </p:cNvPr>
          <p:cNvSpPr>
            <a:spLocks noChangeAspect="1"/>
          </p:cNvSpPr>
          <p:nvPr/>
        </p:nvSpPr>
        <p:spPr>
          <a:xfrm>
            <a:off x="4069080" y="26587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12CA01-5986-9043-B1E0-ED358046CC9C}"/>
              </a:ext>
            </a:extLst>
          </p:cNvPr>
          <p:cNvSpPr/>
          <p:nvPr/>
        </p:nvSpPr>
        <p:spPr>
          <a:xfrm>
            <a:off x="876300" y="2819400"/>
            <a:ext cx="381000" cy="381000"/>
          </a:xfrm>
          <a:prstGeom prst="rect">
            <a:avLst/>
          </a:prstGeom>
          <a:solidFill>
            <a:srgbClr val="92D050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799B5B-D177-ED49-8CDC-9567C6FC34F8}"/>
              </a:ext>
            </a:extLst>
          </p:cNvPr>
          <p:cNvSpPr/>
          <p:nvPr/>
        </p:nvSpPr>
        <p:spPr>
          <a:xfrm>
            <a:off x="2895600" y="3048000"/>
            <a:ext cx="260902" cy="266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848BDF-D9B1-E14D-870E-31F2AA528876}"/>
              </a:ext>
            </a:extLst>
          </p:cNvPr>
          <p:cNvCxnSpPr>
            <a:cxnSpLocks/>
          </p:cNvCxnSpPr>
          <p:nvPr/>
        </p:nvCxnSpPr>
        <p:spPr>
          <a:xfrm>
            <a:off x="1257300" y="2820998"/>
            <a:ext cx="1775460" cy="381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806A36-B0F4-2E42-A395-4F4DD096E474}"/>
              </a:ext>
            </a:extLst>
          </p:cNvPr>
          <p:cNvCxnSpPr>
            <a:cxnSpLocks/>
          </p:cNvCxnSpPr>
          <p:nvPr/>
        </p:nvCxnSpPr>
        <p:spPr>
          <a:xfrm>
            <a:off x="1250591" y="3200400"/>
            <a:ext cx="177546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0F502C0-00DA-A749-876F-B7AF84AF032A}"/>
              </a:ext>
            </a:extLst>
          </p:cNvPr>
          <p:cNvSpPr/>
          <p:nvPr/>
        </p:nvSpPr>
        <p:spPr>
          <a:xfrm>
            <a:off x="4251960" y="2777196"/>
            <a:ext cx="274320" cy="274320"/>
          </a:xfrm>
          <a:prstGeom prst="rect">
            <a:avLst/>
          </a:prstGeom>
          <a:solidFill>
            <a:srgbClr val="92D050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58EA5E-3216-F140-9576-381CE4E9740A}"/>
              </a:ext>
            </a:extLst>
          </p:cNvPr>
          <p:cNvCxnSpPr>
            <a:cxnSpLocks/>
          </p:cNvCxnSpPr>
          <p:nvPr/>
        </p:nvCxnSpPr>
        <p:spPr>
          <a:xfrm flipV="1">
            <a:off x="3154680" y="2906812"/>
            <a:ext cx="1241273" cy="1407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6BC85A-2030-9D4C-859C-22E61C89D333}"/>
              </a:ext>
            </a:extLst>
          </p:cNvPr>
          <p:cNvCxnSpPr>
            <a:cxnSpLocks/>
          </p:cNvCxnSpPr>
          <p:nvPr/>
        </p:nvCxnSpPr>
        <p:spPr>
          <a:xfrm flipV="1">
            <a:off x="3150891" y="2911134"/>
            <a:ext cx="1236966" cy="4035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96EC39A-4DD5-3A43-BBAD-A9AE61A69E39}"/>
              </a:ext>
            </a:extLst>
          </p:cNvPr>
          <p:cNvSpPr/>
          <p:nvPr/>
        </p:nvSpPr>
        <p:spPr>
          <a:xfrm>
            <a:off x="3048000" y="42672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AA35B8-C67B-E446-81DB-7773F6611BF5}"/>
              </a:ext>
            </a:extLst>
          </p:cNvPr>
          <p:cNvSpPr/>
          <p:nvPr/>
        </p:nvSpPr>
        <p:spPr>
          <a:xfrm>
            <a:off x="3200400" y="44196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D06F24E-3DD0-A247-82A0-EAD47B82E7BB}"/>
              </a:ext>
            </a:extLst>
          </p:cNvPr>
          <p:cNvSpPr/>
          <p:nvPr/>
        </p:nvSpPr>
        <p:spPr>
          <a:xfrm>
            <a:off x="3352800" y="45720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07EA243-461F-654B-AB82-EFB901CFEC64}"/>
              </a:ext>
            </a:extLst>
          </p:cNvPr>
          <p:cNvSpPr/>
          <p:nvPr/>
        </p:nvSpPr>
        <p:spPr>
          <a:xfrm>
            <a:off x="3505200" y="47244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D5E219-1472-1E4E-97B6-912CD5BDDDCB}"/>
              </a:ext>
            </a:extLst>
          </p:cNvPr>
          <p:cNvSpPr>
            <a:spLocks noChangeAspect="1"/>
          </p:cNvSpPr>
          <p:nvPr/>
        </p:nvSpPr>
        <p:spPr>
          <a:xfrm>
            <a:off x="4879757" y="44875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BD5EF6-92D5-1F4A-A410-FDD84CC92D3C}"/>
              </a:ext>
            </a:extLst>
          </p:cNvPr>
          <p:cNvSpPr/>
          <p:nvPr/>
        </p:nvSpPr>
        <p:spPr>
          <a:xfrm>
            <a:off x="3657600" y="4876800"/>
            <a:ext cx="990600" cy="1066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1AA9F1-5FCC-2348-B444-651F477B605B}"/>
              </a:ext>
            </a:extLst>
          </p:cNvPr>
          <p:cNvSpPr>
            <a:spLocks noChangeAspect="1"/>
          </p:cNvSpPr>
          <p:nvPr/>
        </p:nvSpPr>
        <p:spPr>
          <a:xfrm>
            <a:off x="5032157" y="46399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713863-FB4B-074B-A729-A74B305B1D45}"/>
              </a:ext>
            </a:extLst>
          </p:cNvPr>
          <p:cNvSpPr>
            <a:spLocks noChangeAspect="1"/>
          </p:cNvSpPr>
          <p:nvPr/>
        </p:nvSpPr>
        <p:spPr>
          <a:xfrm>
            <a:off x="5184557" y="47923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ABE0E1C-4C22-D54F-8FBA-F544452CFB66}"/>
              </a:ext>
            </a:extLst>
          </p:cNvPr>
          <p:cNvSpPr>
            <a:spLocks noChangeAspect="1"/>
          </p:cNvSpPr>
          <p:nvPr/>
        </p:nvSpPr>
        <p:spPr>
          <a:xfrm>
            <a:off x="5336957" y="49447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2DF19DC-E244-BD47-912A-7F06060A0016}"/>
              </a:ext>
            </a:extLst>
          </p:cNvPr>
          <p:cNvSpPr>
            <a:spLocks noChangeAspect="1"/>
          </p:cNvSpPr>
          <p:nvPr/>
        </p:nvSpPr>
        <p:spPr>
          <a:xfrm>
            <a:off x="5489357" y="5097193"/>
            <a:ext cx="502920" cy="541607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80A025C-EB00-AF44-A57E-EBF236D0255A}"/>
              </a:ext>
            </a:extLst>
          </p:cNvPr>
          <p:cNvSpPr/>
          <p:nvPr/>
        </p:nvSpPr>
        <p:spPr>
          <a:xfrm>
            <a:off x="4191000" y="5486400"/>
            <a:ext cx="260902" cy="266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85F861-2B10-8E43-8AB9-9DA3A763A43C}"/>
              </a:ext>
            </a:extLst>
          </p:cNvPr>
          <p:cNvSpPr/>
          <p:nvPr/>
        </p:nvSpPr>
        <p:spPr>
          <a:xfrm>
            <a:off x="5672237" y="5215596"/>
            <a:ext cx="274320" cy="274320"/>
          </a:xfrm>
          <a:prstGeom prst="rect">
            <a:avLst/>
          </a:prstGeom>
          <a:solidFill>
            <a:srgbClr val="92D050"/>
          </a:solidFill>
          <a:ln w="12700">
            <a:solidFill>
              <a:schemeClr val="dk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4E73537-A696-4443-8662-3BC0F39CC664}"/>
              </a:ext>
            </a:extLst>
          </p:cNvPr>
          <p:cNvCxnSpPr>
            <a:cxnSpLocks/>
          </p:cNvCxnSpPr>
          <p:nvPr/>
        </p:nvCxnSpPr>
        <p:spPr>
          <a:xfrm flipV="1">
            <a:off x="4451001" y="5346468"/>
            <a:ext cx="1355770" cy="13993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6EFF57C-3BB7-AF45-85E4-6684AC932E3E}"/>
              </a:ext>
            </a:extLst>
          </p:cNvPr>
          <p:cNvCxnSpPr>
            <a:cxnSpLocks/>
          </p:cNvCxnSpPr>
          <p:nvPr/>
        </p:nvCxnSpPr>
        <p:spPr>
          <a:xfrm flipV="1">
            <a:off x="4451902" y="5346467"/>
            <a:ext cx="1353968" cy="40663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069EC5C-2A67-0442-9B13-F36A51CC1D4C}"/>
              </a:ext>
            </a:extLst>
          </p:cNvPr>
          <p:cNvCxnSpPr>
            <a:cxnSpLocks/>
          </p:cNvCxnSpPr>
          <p:nvPr/>
        </p:nvCxnSpPr>
        <p:spPr>
          <a:xfrm>
            <a:off x="4256911" y="3046403"/>
            <a:ext cx="63629" cy="25923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5D9529-7810-8143-9C19-BDC0D129622C}"/>
              </a:ext>
            </a:extLst>
          </p:cNvPr>
          <p:cNvCxnSpPr>
            <a:cxnSpLocks/>
          </p:cNvCxnSpPr>
          <p:nvPr/>
        </p:nvCxnSpPr>
        <p:spPr>
          <a:xfrm flipH="1">
            <a:off x="4325480" y="3053620"/>
            <a:ext cx="195988" cy="25851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D855187-F12E-954D-B05D-12BB350E14D8}"/>
              </a:ext>
            </a:extLst>
          </p:cNvPr>
          <p:cNvGrpSpPr/>
          <p:nvPr/>
        </p:nvGrpSpPr>
        <p:grpSpPr>
          <a:xfrm>
            <a:off x="6528634" y="3810000"/>
            <a:ext cx="2450024" cy="2585180"/>
            <a:chOff x="6312976" y="2725796"/>
            <a:chExt cx="3791506" cy="3883052"/>
          </a:xfrm>
          <a:effectLst/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1F2041E-C593-D34E-A2DD-CF402A6A2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976" y="4119555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4308FAE-B379-3D48-A297-8515569F1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976" y="2725796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CA52438-3F77-5443-AA4F-5E4919EC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976" y="3425170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3FCBE9B-8117-8548-AB5F-1735514DAA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976" y="5508325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9907101-A168-6F4A-AE39-BB38A54A1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976" y="6202710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1E5B863-2687-3F49-BA57-C0392C27CF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023" y="2750934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76B82A2-37E4-504E-91F1-BFF70344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023" y="3450308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B52B802-3358-AA4B-83D6-9270ED54B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023" y="4839078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21F0CA-5BD9-E442-AA1B-4DAB5F632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023" y="5533463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A1D4FE3-AA21-FC4E-BACF-AA27F4B36B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023" y="6227848"/>
              <a:ext cx="387600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B1B66DB-B5D4-0245-870D-9205B0EC5D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470" y="3640196"/>
              <a:ext cx="3876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ECDAEB7-E3FD-5040-97B5-439E62E89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470" y="4434907"/>
              <a:ext cx="3876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630DD6F-5F9C-764C-85CF-D987FE467A89}"/>
                </a:ext>
              </a:extLst>
            </p:cNvPr>
            <p:cNvCxnSpPr>
              <a:cxnSpLocks noChangeAspect="1"/>
              <a:stCxn id="114" idx="6"/>
              <a:endCxn id="120" idx="2"/>
            </p:cNvCxnSpPr>
            <p:nvPr/>
          </p:nvCxnSpPr>
          <p:spPr>
            <a:xfrm>
              <a:off x="6700576" y="2916296"/>
              <a:ext cx="1306447" cy="25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14BAB469-4F7F-5B48-8E1F-6F8FE61D1E1F}"/>
                </a:ext>
              </a:extLst>
            </p:cNvPr>
            <p:cNvCxnSpPr>
              <a:cxnSpLocks noChangeAspect="1"/>
              <a:stCxn id="114" idx="6"/>
              <a:endCxn id="121" idx="2"/>
            </p:cNvCxnSpPr>
            <p:nvPr/>
          </p:nvCxnSpPr>
          <p:spPr>
            <a:xfrm>
              <a:off x="6700576" y="2916296"/>
              <a:ext cx="1306447" cy="7245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55B00D6-4791-754A-8224-40B02FEFFA27}"/>
                </a:ext>
              </a:extLst>
            </p:cNvPr>
            <p:cNvCxnSpPr>
              <a:cxnSpLocks noChangeAspect="1"/>
              <a:stCxn id="114" idx="6"/>
              <a:endCxn id="122" idx="2"/>
            </p:cNvCxnSpPr>
            <p:nvPr/>
          </p:nvCxnSpPr>
          <p:spPr>
            <a:xfrm>
              <a:off x="6700576" y="2916296"/>
              <a:ext cx="1306447" cy="21132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FF32791-816E-8244-9949-2CBD65B8194E}"/>
                </a:ext>
              </a:extLst>
            </p:cNvPr>
            <p:cNvCxnSpPr>
              <a:cxnSpLocks noChangeAspect="1"/>
              <a:stCxn id="114" idx="6"/>
              <a:endCxn id="123" idx="2"/>
            </p:cNvCxnSpPr>
            <p:nvPr/>
          </p:nvCxnSpPr>
          <p:spPr>
            <a:xfrm>
              <a:off x="6700576" y="2916296"/>
              <a:ext cx="1306447" cy="28076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9D110FF-D42E-9545-807C-AF53334E0BB6}"/>
                </a:ext>
              </a:extLst>
            </p:cNvPr>
            <p:cNvCxnSpPr>
              <a:cxnSpLocks noChangeAspect="1"/>
              <a:stCxn id="114" idx="6"/>
              <a:endCxn id="124" idx="2"/>
            </p:cNvCxnSpPr>
            <p:nvPr/>
          </p:nvCxnSpPr>
          <p:spPr>
            <a:xfrm>
              <a:off x="6700576" y="2916296"/>
              <a:ext cx="1306447" cy="35020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7654241-DB2B-8847-8A12-D46338D49D70}"/>
                </a:ext>
              </a:extLst>
            </p:cNvPr>
            <p:cNvCxnSpPr>
              <a:cxnSpLocks noChangeAspect="1"/>
              <a:stCxn id="115" idx="6"/>
              <a:endCxn id="120" idx="2"/>
            </p:cNvCxnSpPr>
            <p:nvPr/>
          </p:nvCxnSpPr>
          <p:spPr>
            <a:xfrm flipV="1">
              <a:off x="6700576" y="2941434"/>
              <a:ext cx="1306447" cy="674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E0F4516-8898-7F43-A73B-E09736FA097D}"/>
                </a:ext>
              </a:extLst>
            </p:cNvPr>
            <p:cNvCxnSpPr>
              <a:cxnSpLocks noChangeAspect="1"/>
              <a:stCxn id="115" idx="6"/>
              <a:endCxn id="121" idx="2"/>
            </p:cNvCxnSpPr>
            <p:nvPr/>
          </p:nvCxnSpPr>
          <p:spPr>
            <a:xfrm>
              <a:off x="6700576" y="3615670"/>
              <a:ext cx="1306447" cy="25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A9F6D62-28BF-324C-A94D-FFACD0EB5FD3}"/>
                </a:ext>
              </a:extLst>
            </p:cNvPr>
            <p:cNvCxnSpPr>
              <a:cxnSpLocks noChangeAspect="1"/>
              <a:stCxn id="115" idx="6"/>
              <a:endCxn id="122" idx="2"/>
            </p:cNvCxnSpPr>
            <p:nvPr/>
          </p:nvCxnSpPr>
          <p:spPr>
            <a:xfrm>
              <a:off x="6700576" y="3615670"/>
              <a:ext cx="1306447" cy="1413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AD37E70D-AA8B-F44B-B8DE-90D171DA05FB}"/>
                </a:ext>
              </a:extLst>
            </p:cNvPr>
            <p:cNvCxnSpPr>
              <a:cxnSpLocks noChangeAspect="1"/>
              <a:stCxn id="115" idx="6"/>
              <a:endCxn id="123" idx="2"/>
            </p:cNvCxnSpPr>
            <p:nvPr/>
          </p:nvCxnSpPr>
          <p:spPr>
            <a:xfrm>
              <a:off x="6700576" y="3615670"/>
              <a:ext cx="1306447" cy="21082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380E594-F43F-2C49-9330-A6678BD4D22E}"/>
                </a:ext>
              </a:extLst>
            </p:cNvPr>
            <p:cNvCxnSpPr>
              <a:cxnSpLocks noChangeAspect="1"/>
              <a:stCxn id="115" idx="6"/>
              <a:endCxn id="124" idx="2"/>
            </p:cNvCxnSpPr>
            <p:nvPr/>
          </p:nvCxnSpPr>
          <p:spPr>
            <a:xfrm>
              <a:off x="6700576" y="3615670"/>
              <a:ext cx="1306447" cy="28026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71B220-D7F2-A743-A489-5FEF7E396495}"/>
                </a:ext>
              </a:extLst>
            </p:cNvPr>
            <p:cNvCxnSpPr>
              <a:cxnSpLocks noChangeAspect="1"/>
              <a:stCxn id="113" idx="6"/>
              <a:endCxn id="120" idx="2"/>
            </p:cNvCxnSpPr>
            <p:nvPr/>
          </p:nvCxnSpPr>
          <p:spPr>
            <a:xfrm flipV="1">
              <a:off x="6700576" y="2941434"/>
              <a:ext cx="1306447" cy="13686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319ECC22-3B3E-FF4F-A3D5-2321B851545B}"/>
                </a:ext>
              </a:extLst>
            </p:cNvPr>
            <p:cNvCxnSpPr>
              <a:cxnSpLocks noChangeAspect="1"/>
              <a:stCxn id="113" idx="6"/>
              <a:endCxn id="121" idx="2"/>
            </p:cNvCxnSpPr>
            <p:nvPr/>
          </p:nvCxnSpPr>
          <p:spPr>
            <a:xfrm flipV="1">
              <a:off x="6700576" y="3640808"/>
              <a:ext cx="1306447" cy="6692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7571277D-5214-1446-B3C3-0FF3882BD78E}"/>
                </a:ext>
              </a:extLst>
            </p:cNvPr>
            <p:cNvCxnSpPr>
              <a:cxnSpLocks noChangeAspect="1"/>
              <a:stCxn id="113" idx="6"/>
              <a:endCxn id="122" idx="2"/>
            </p:cNvCxnSpPr>
            <p:nvPr/>
          </p:nvCxnSpPr>
          <p:spPr>
            <a:xfrm>
              <a:off x="6700576" y="4310055"/>
              <a:ext cx="1306447" cy="7195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F56BA84D-7B53-C14D-BD6B-EC97E925DA7A}"/>
                </a:ext>
              </a:extLst>
            </p:cNvPr>
            <p:cNvCxnSpPr>
              <a:cxnSpLocks noChangeAspect="1"/>
              <a:stCxn id="113" idx="6"/>
              <a:endCxn id="123" idx="2"/>
            </p:cNvCxnSpPr>
            <p:nvPr/>
          </p:nvCxnSpPr>
          <p:spPr>
            <a:xfrm>
              <a:off x="6700576" y="4310055"/>
              <a:ext cx="1306447" cy="14139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51E7D92-8A24-B141-9B81-861945424DC2}"/>
                </a:ext>
              </a:extLst>
            </p:cNvPr>
            <p:cNvCxnSpPr>
              <a:cxnSpLocks noChangeAspect="1"/>
              <a:stCxn id="113" idx="6"/>
              <a:endCxn id="124" idx="2"/>
            </p:cNvCxnSpPr>
            <p:nvPr/>
          </p:nvCxnSpPr>
          <p:spPr>
            <a:xfrm>
              <a:off x="6700576" y="4310055"/>
              <a:ext cx="1306447" cy="21082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CC295127-6114-2E40-9DDD-789DDB49578E}"/>
                </a:ext>
              </a:extLst>
            </p:cNvPr>
            <p:cNvCxnSpPr>
              <a:cxnSpLocks noChangeAspect="1"/>
              <a:stCxn id="117" idx="6"/>
              <a:endCxn id="120" idx="2"/>
            </p:cNvCxnSpPr>
            <p:nvPr/>
          </p:nvCxnSpPr>
          <p:spPr>
            <a:xfrm flipV="1">
              <a:off x="6700576" y="2941434"/>
              <a:ext cx="1306447" cy="2757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51039F76-B679-7B49-8769-80E268FAE613}"/>
                </a:ext>
              </a:extLst>
            </p:cNvPr>
            <p:cNvCxnSpPr>
              <a:cxnSpLocks noChangeAspect="1"/>
              <a:stCxn id="117" idx="6"/>
              <a:endCxn id="121" idx="2"/>
            </p:cNvCxnSpPr>
            <p:nvPr/>
          </p:nvCxnSpPr>
          <p:spPr>
            <a:xfrm flipV="1">
              <a:off x="6700576" y="3640808"/>
              <a:ext cx="1306447" cy="205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CCAA4FC6-EC47-9F43-85B4-9EBFB179EEF9}"/>
                </a:ext>
              </a:extLst>
            </p:cNvPr>
            <p:cNvCxnSpPr>
              <a:cxnSpLocks noChangeAspect="1"/>
              <a:stCxn id="117" idx="6"/>
              <a:endCxn id="122" idx="2"/>
            </p:cNvCxnSpPr>
            <p:nvPr/>
          </p:nvCxnSpPr>
          <p:spPr>
            <a:xfrm flipV="1">
              <a:off x="6700576" y="5029578"/>
              <a:ext cx="1306447" cy="6692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DE249BC-A3F7-D54F-AB74-AD3FA943C180}"/>
                </a:ext>
              </a:extLst>
            </p:cNvPr>
            <p:cNvCxnSpPr>
              <a:cxnSpLocks noChangeAspect="1"/>
              <a:stCxn id="117" idx="6"/>
              <a:endCxn id="123" idx="2"/>
            </p:cNvCxnSpPr>
            <p:nvPr/>
          </p:nvCxnSpPr>
          <p:spPr>
            <a:xfrm>
              <a:off x="6700576" y="5698825"/>
              <a:ext cx="1306447" cy="25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3F40756C-9EC3-BF43-8889-1D8295C75216}"/>
                </a:ext>
              </a:extLst>
            </p:cNvPr>
            <p:cNvCxnSpPr>
              <a:cxnSpLocks noChangeAspect="1"/>
              <a:stCxn id="117" idx="6"/>
              <a:endCxn id="124" idx="2"/>
            </p:cNvCxnSpPr>
            <p:nvPr/>
          </p:nvCxnSpPr>
          <p:spPr>
            <a:xfrm>
              <a:off x="6700576" y="5698825"/>
              <a:ext cx="1306447" cy="7195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5780044D-B1B0-F448-AC50-087A7220BB01}"/>
                </a:ext>
              </a:extLst>
            </p:cNvPr>
            <p:cNvCxnSpPr>
              <a:cxnSpLocks noChangeAspect="1"/>
              <a:stCxn id="118" idx="6"/>
              <a:endCxn id="120" idx="2"/>
            </p:cNvCxnSpPr>
            <p:nvPr/>
          </p:nvCxnSpPr>
          <p:spPr>
            <a:xfrm flipV="1">
              <a:off x="6700576" y="2941434"/>
              <a:ext cx="1306447" cy="34517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87577C78-E3E6-864F-99A9-116146EB8663}"/>
                </a:ext>
              </a:extLst>
            </p:cNvPr>
            <p:cNvCxnSpPr>
              <a:cxnSpLocks noChangeAspect="1"/>
              <a:stCxn id="118" idx="6"/>
              <a:endCxn id="121" idx="2"/>
            </p:cNvCxnSpPr>
            <p:nvPr/>
          </p:nvCxnSpPr>
          <p:spPr>
            <a:xfrm flipV="1">
              <a:off x="6700576" y="3640808"/>
              <a:ext cx="1306447" cy="27524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07278FA-6CE5-ED41-B475-B4B84C4C9F73}"/>
                </a:ext>
              </a:extLst>
            </p:cNvPr>
            <p:cNvCxnSpPr>
              <a:cxnSpLocks noChangeAspect="1"/>
              <a:stCxn id="118" idx="6"/>
              <a:endCxn id="122" idx="2"/>
            </p:cNvCxnSpPr>
            <p:nvPr/>
          </p:nvCxnSpPr>
          <p:spPr>
            <a:xfrm flipV="1">
              <a:off x="6700576" y="5029578"/>
              <a:ext cx="1306447" cy="13636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0BEACC6C-88A8-0A4B-9BD1-C076DFA5F82F}"/>
                </a:ext>
              </a:extLst>
            </p:cNvPr>
            <p:cNvCxnSpPr>
              <a:cxnSpLocks noChangeAspect="1"/>
              <a:stCxn id="118" idx="6"/>
              <a:endCxn id="123" idx="2"/>
            </p:cNvCxnSpPr>
            <p:nvPr/>
          </p:nvCxnSpPr>
          <p:spPr>
            <a:xfrm flipV="1">
              <a:off x="6700576" y="5723963"/>
              <a:ext cx="1306447" cy="6692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28B30E0-1A5C-9747-8D78-F89F5D6D7BA7}"/>
                </a:ext>
              </a:extLst>
            </p:cNvPr>
            <p:cNvCxnSpPr>
              <a:cxnSpLocks noChangeAspect="1"/>
              <a:stCxn id="118" idx="6"/>
              <a:endCxn id="124" idx="2"/>
            </p:cNvCxnSpPr>
            <p:nvPr/>
          </p:nvCxnSpPr>
          <p:spPr>
            <a:xfrm>
              <a:off x="6700576" y="6393210"/>
              <a:ext cx="1306447" cy="25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165B0970-D0FF-F441-9F8F-A471D934C477}"/>
                </a:ext>
              </a:extLst>
            </p:cNvPr>
            <p:cNvCxnSpPr>
              <a:cxnSpLocks noChangeAspect="1"/>
              <a:stCxn id="120" idx="6"/>
              <a:endCxn id="125" idx="2"/>
            </p:cNvCxnSpPr>
            <p:nvPr/>
          </p:nvCxnSpPr>
          <p:spPr>
            <a:xfrm>
              <a:off x="8394623" y="2941434"/>
              <a:ext cx="1299847" cy="8892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B8503C27-2B38-DC42-AA02-B6A833314BDD}"/>
                </a:ext>
              </a:extLst>
            </p:cNvPr>
            <p:cNvCxnSpPr>
              <a:cxnSpLocks noChangeAspect="1"/>
              <a:stCxn id="121" idx="6"/>
              <a:endCxn id="125" idx="2"/>
            </p:cNvCxnSpPr>
            <p:nvPr/>
          </p:nvCxnSpPr>
          <p:spPr>
            <a:xfrm>
              <a:off x="8394623" y="3640808"/>
              <a:ext cx="1299847" cy="1898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D5E55C47-A1F2-CD48-B8AD-6FA9B266814B}"/>
                </a:ext>
              </a:extLst>
            </p:cNvPr>
            <p:cNvCxnSpPr>
              <a:cxnSpLocks noChangeAspect="1"/>
              <a:stCxn id="120" idx="6"/>
              <a:endCxn id="126" idx="2"/>
            </p:cNvCxnSpPr>
            <p:nvPr/>
          </p:nvCxnSpPr>
          <p:spPr>
            <a:xfrm>
              <a:off x="8394623" y="2941434"/>
              <a:ext cx="1299847" cy="16839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A630011-1D34-1740-A7AC-3E8BE8BF835B}"/>
                </a:ext>
              </a:extLst>
            </p:cNvPr>
            <p:cNvCxnSpPr>
              <a:cxnSpLocks noChangeAspect="1"/>
              <a:stCxn id="121" idx="6"/>
              <a:endCxn id="126" idx="2"/>
            </p:cNvCxnSpPr>
            <p:nvPr/>
          </p:nvCxnSpPr>
          <p:spPr>
            <a:xfrm>
              <a:off x="8394623" y="3640808"/>
              <a:ext cx="1299847" cy="9845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E1347C1-E089-5A4E-938A-2969C377F544}"/>
                </a:ext>
              </a:extLst>
            </p:cNvPr>
            <p:cNvCxnSpPr>
              <a:cxnSpLocks noChangeAspect="1"/>
              <a:stCxn id="122" idx="6"/>
              <a:endCxn id="126" idx="2"/>
            </p:cNvCxnSpPr>
            <p:nvPr/>
          </p:nvCxnSpPr>
          <p:spPr>
            <a:xfrm flipV="1">
              <a:off x="8394623" y="4625407"/>
              <a:ext cx="1299847" cy="404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2EB7881B-4A2D-0E40-8E0A-0F9A9941795A}"/>
                </a:ext>
              </a:extLst>
            </p:cNvPr>
            <p:cNvCxnSpPr>
              <a:cxnSpLocks noChangeAspect="1"/>
              <a:stCxn id="122" idx="6"/>
              <a:endCxn id="125" idx="2"/>
            </p:cNvCxnSpPr>
            <p:nvPr/>
          </p:nvCxnSpPr>
          <p:spPr>
            <a:xfrm flipV="1">
              <a:off x="8394623" y="3830696"/>
              <a:ext cx="1299847" cy="1198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7EA3703B-1D48-8D46-81E7-E3651CC330D5}"/>
                </a:ext>
              </a:extLst>
            </p:cNvPr>
            <p:cNvCxnSpPr>
              <a:cxnSpLocks noChangeAspect="1"/>
              <a:stCxn id="123" idx="6"/>
              <a:endCxn id="126" idx="2"/>
            </p:cNvCxnSpPr>
            <p:nvPr/>
          </p:nvCxnSpPr>
          <p:spPr>
            <a:xfrm flipV="1">
              <a:off x="8394623" y="4625407"/>
              <a:ext cx="1299847" cy="10985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0BB969A2-6067-2947-9802-D728BA190BA3}"/>
                </a:ext>
              </a:extLst>
            </p:cNvPr>
            <p:cNvCxnSpPr>
              <a:cxnSpLocks noChangeAspect="1"/>
              <a:stCxn id="123" idx="6"/>
              <a:endCxn id="125" idx="2"/>
            </p:cNvCxnSpPr>
            <p:nvPr/>
          </p:nvCxnSpPr>
          <p:spPr>
            <a:xfrm flipV="1">
              <a:off x="8394623" y="3830696"/>
              <a:ext cx="1299847" cy="18932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B4FBC872-6612-AD4B-AA4E-0F26F181791E}"/>
                </a:ext>
              </a:extLst>
            </p:cNvPr>
            <p:cNvCxnSpPr>
              <a:cxnSpLocks noChangeAspect="1"/>
              <a:stCxn id="124" idx="6"/>
              <a:endCxn id="126" idx="2"/>
            </p:cNvCxnSpPr>
            <p:nvPr/>
          </p:nvCxnSpPr>
          <p:spPr>
            <a:xfrm flipV="1">
              <a:off x="8394623" y="4625407"/>
              <a:ext cx="1299847" cy="17929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18EBB934-B908-DB4B-A780-539D5C5822D2}"/>
                </a:ext>
              </a:extLst>
            </p:cNvPr>
            <p:cNvCxnSpPr>
              <a:cxnSpLocks noChangeAspect="1"/>
              <a:stCxn id="124" idx="6"/>
              <a:endCxn id="125" idx="2"/>
            </p:cNvCxnSpPr>
            <p:nvPr/>
          </p:nvCxnSpPr>
          <p:spPr>
            <a:xfrm flipV="1">
              <a:off x="8394623" y="3830696"/>
              <a:ext cx="1299847" cy="25876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DC611A2-D602-3A49-8801-9EFF0B61EE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6882" y="5228564"/>
              <a:ext cx="3876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FFFBD500-9F93-EF4F-9CE2-A17EE1D4941D}"/>
                </a:ext>
              </a:extLst>
            </p:cNvPr>
            <p:cNvCxnSpPr>
              <a:cxnSpLocks noChangeAspect="1"/>
              <a:stCxn id="120" idx="6"/>
              <a:endCxn id="175" idx="2"/>
            </p:cNvCxnSpPr>
            <p:nvPr/>
          </p:nvCxnSpPr>
          <p:spPr>
            <a:xfrm>
              <a:off x="8394623" y="2941434"/>
              <a:ext cx="1322259" cy="2477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87487DE5-E45F-8141-BAEB-701F3A44B5CE}"/>
                </a:ext>
              </a:extLst>
            </p:cNvPr>
            <p:cNvCxnSpPr>
              <a:cxnSpLocks noChangeAspect="1"/>
              <a:stCxn id="121" idx="6"/>
              <a:endCxn id="175" idx="2"/>
            </p:cNvCxnSpPr>
            <p:nvPr/>
          </p:nvCxnSpPr>
          <p:spPr>
            <a:xfrm>
              <a:off x="8394623" y="3640808"/>
              <a:ext cx="1322259" cy="1778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200C9DC-6C4B-E64B-AA4C-4ECE999A86BC}"/>
                </a:ext>
              </a:extLst>
            </p:cNvPr>
            <p:cNvCxnSpPr>
              <a:cxnSpLocks noChangeAspect="1"/>
              <a:stCxn id="122" idx="6"/>
              <a:endCxn id="175" idx="2"/>
            </p:cNvCxnSpPr>
            <p:nvPr/>
          </p:nvCxnSpPr>
          <p:spPr>
            <a:xfrm>
              <a:off x="8394623" y="5029578"/>
              <a:ext cx="1322259" cy="3894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501CA269-5363-4D48-BE3D-EF2E87BBB247}"/>
                </a:ext>
              </a:extLst>
            </p:cNvPr>
            <p:cNvCxnSpPr>
              <a:cxnSpLocks noChangeAspect="1"/>
              <a:stCxn id="123" idx="6"/>
              <a:endCxn id="175" idx="2"/>
            </p:cNvCxnSpPr>
            <p:nvPr/>
          </p:nvCxnSpPr>
          <p:spPr>
            <a:xfrm flipV="1">
              <a:off x="8394623" y="5419064"/>
              <a:ext cx="1322259" cy="3048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AB4B125D-2416-F94A-9D41-DFBC4CFAB8A4}"/>
                </a:ext>
              </a:extLst>
            </p:cNvPr>
            <p:cNvCxnSpPr>
              <a:cxnSpLocks noChangeAspect="1"/>
              <a:stCxn id="124" idx="6"/>
              <a:endCxn id="175" idx="2"/>
            </p:cNvCxnSpPr>
            <p:nvPr/>
          </p:nvCxnSpPr>
          <p:spPr>
            <a:xfrm flipV="1">
              <a:off x="8394623" y="5419064"/>
              <a:ext cx="1322259" cy="9992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AF82159-771D-C845-B050-75439158B2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78007" y="4692435"/>
              <a:ext cx="66981" cy="8321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83BDFED-C984-9249-9576-FA0A2646C06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186310" y="4041128"/>
              <a:ext cx="66981" cy="8321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B6D9695-B9E4-F441-AF57-476D280F95A6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6004122" y="5638800"/>
            <a:ext cx="524512" cy="6128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2AA5402-13C3-674A-826D-048B671E12DD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5125406" y="3936827"/>
            <a:ext cx="1403228" cy="241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56685308-DECD-D544-AB14-BB3F76F5250C}"/>
              </a:ext>
            </a:extLst>
          </p:cNvPr>
          <p:cNvSpPr txBox="1"/>
          <p:nvPr/>
        </p:nvSpPr>
        <p:spPr>
          <a:xfrm>
            <a:off x="1390142" y="3533001"/>
            <a:ext cx="1218282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FCC6705-C2AA-3340-9E57-84A39CB6AFA7}"/>
              </a:ext>
            </a:extLst>
          </p:cNvPr>
          <p:cNvSpPr txBox="1"/>
          <p:nvPr/>
        </p:nvSpPr>
        <p:spPr>
          <a:xfrm>
            <a:off x="3032760" y="3662237"/>
            <a:ext cx="1218282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3BB0177-AF98-8B42-8F89-F0725C7BAD60}"/>
              </a:ext>
            </a:extLst>
          </p:cNvPr>
          <p:cNvSpPr txBox="1"/>
          <p:nvPr/>
        </p:nvSpPr>
        <p:spPr>
          <a:xfrm>
            <a:off x="3352800" y="3228102"/>
            <a:ext cx="76944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Pooling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2F3D9A7-E747-6E4E-9C89-C3836656FC6E}"/>
              </a:ext>
            </a:extLst>
          </p:cNvPr>
          <p:cNvSpPr txBox="1"/>
          <p:nvPr/>
        </p:nvSpPr>
        <p:spPr>
          <a:xfrm>
            <a:off x="4680391" y="5666601"/>
            <a:ext cx="76944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Pooling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43CA9D5-33DD-6742-98A9-3021EC69EF30}"/>
              </a:ext>
            </a:extLst>
          </p:cNvPr>
          <p:cNvSpPr txBox="1"/>
          <p:nvPr/>
        </p:nvSpPr>
        <p:spPr>
          <a:xfrm>
            <a:off x="5599531" y="4137115"/>
            <a:ext cx="70532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464C2F4-54D7-4A40-BB25-447C8A0DFCCE}"/>
              </a:ext>
            </a:extLst>
          </p:cNvPr>
          <p:cNvSpPr txBox="1"/>
          <p:nvPr/>
        </p:nvSpPr>
        <p:spPr>
          <a:xfrm>
            <a:off x="6931245" y="3432996"/>
            <a:ext cx="161582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Fully connected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824BB64-8CD0-A745-B4B7-A9DEF10157A2}"/>
              </a:ext>
            </a:extLst>
          </p:cNvPr>
          <p:cNvSpPr txBox="1"/>
          <p:nvPr/>
        </p:nvSpPr>
        <p:spPr>
          <a:xfrm>
            <a:off x="491579" y="1328554"/>
            <a:ext cx="512961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86A0C2D-B8E5-7445-BD31-2C154226C0D1}"/>
              </a:ext>
            </a:extLst>
          </p:cNvPr>
          <p:cNvSpPr txBox="1"/>
          <p:nvPr/>
        </p:nvSpPr>
        <p:spPr>
          <a:xfrm>
            <a:off x="8451503" y="6003026"/>
            <a:ext cx="692497" cy="276999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97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0B44-FA94-1847-86E3-E98A7DC7137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CNN: When?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682B-D88E-9148-908A-F80308C66CC6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Image recognition, video analysis, natural language processing</a:t>
            </a:r>
          </a:p>
          <a:p>
            <a:pPr lvl="1"/>
            <a:r>
              <a:rPr lang="en-US" sz="2000" b="0" dirty="0">
                <a:effectLst/>
              </a:rPr>
              <a:t>Life sciences: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sequence analysis (DNA, RNA sequence data),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structure prediction (imaging data),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biomedical image processing and diagnosis (imaging data),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biomolecular function prediction (microarray, sequencing data, structure properties), protein variant impact prediction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biomolecule interaction prediction and system biology (microarray, interaction data)</a:t>
            </a:r>
          </a:p>
        </p:txBody>
      </p:sp>
    </p:spTree>
    <p:extLst>
      <p:ext uri="{BB962C8B-B14F-4D97-AF65-F5344CB8AC3E}">
        <p14:creationId xmlns:p14="http://schemas.microsoft.com/office/powerpoint/2010/main" val="202589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3A5D-8EAD-6344-9DFD-F069C6DA142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Dimensionality issue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92D91A0-A52C-274E-94F1-0E5C30792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1834308"/>
            <a:ext cx="2832100" cy="3797300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BCA5E5-5C3E-E840-BD4B-A1F497310B91}"/>
              </a:ext>
            </a:extLst>
          </p:cNvPr>
          <p:cNvSpPr/>
          <p:nvPr/>
        </p:nvSpPr>
        <p:spPr>
          <a:xfrm>
            <a:off x="4953000" y="6625061"/>
            <a:ext cx="4343400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commons.wikimedia.org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File:Brain_Mri_nevit.svg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0751C7-95F8-E044-8580-4E78A5F34AA7}"/>
              </a:ext>
            </a:extLst>
          </p:cNvPr>
          <p:cNvSpPr/>
          <p:nvPr/>
        </p:nvSpPr>
        <p:spPr>
          <a:xfrm>
            <a:off x="0" y="6625062"/>
            <a:ext cx="4267200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commons.wikimedia.org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/w/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index.php?curid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=1078380</a:t>
            </a:r>
          </a:p>
        </p:txBody>
      </p:sp>
      <p:pic>
        <p:nvPicPr>
          <p:cNvPr id="10" name="Picture 9" descr="A picture containing square&#10;&#10;Description automatically generated">
            <a:extLst>
              <a:ext uri="{FF2B5EF4-FFF2-40B4-BE49-F238E27FC236}">
                <a16:creationId xmlns:a16="http://schemas.microsoft.com/office/drawing/2014/main" id="{B7F54114-6B53-5341-8ED3-654BF893D7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13634" r="57069" b="4261"/>
          <a:stretch/>
        </p:blipFill>
        <p:spPr>
          <a:xfrm>
            <a:off x="838201" y="2269088"/>
            <a:ext cx="3048000" cy="2971800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3DD595-5327-FD40-BD68-29DE12C5033F}"/>
              </a:ext>
            </a:extLst>
          </p:cNvPr>
          <p:cNvSpPr txBox="1"/>
          <p:nvPr/>
        </p:nvSpPr>
        <p:spPr>
          <a:xfrm>
            <a:off x="4200339" y="5974446"/>
            <a:ext cx="4943661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Full connectivity =&gt; curse of dimensionality!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D488B0-40B5-0D48-8AD1-36383FC64B72}"/>
              </a:ext>
            </a:extLst>
          </p:cNvPr>
          <p:cNvSpPr txBox="1"/>
          <p:nvPr/>
        </p:nvSpPr>
        <p:spPr>
          <a:xfrm>
            <a:off x="1791532" y="1362310"/>
            <a:ext cx="1141338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5x5 pixels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EA83FA-039A-AC4A-906E-DCDC2199D6F7}"/>
              </a:ext>
            </a:extLst>
          </p:cNvPr>
          <p:cNvSpPr txBox="1"/>
          <p:nvPr/>
        </p:nvSpPr>
        <p:spPr>
          <a:xfrm>
            <a:off x="5668147" y="1362310"/>
            <a:ext cx="2138406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1524 x 2048 pixels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4FA45-6858-7048-9E14-B1BF972BC21D}"/>
              </a:ext>
            </a:extLst>
          </p:cNvPr>
          <p:cNvSpPr txBox="1"/>
          <p:nvPr/>
        </p:nvSpPr>
        <p:spPr>
          <a:xfrm>
            <a:off x="2590800" y="5660646"/>
            <a:ext cx="1199046" cy="92333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Sparsity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Closeness</a:t>
            </a:r>
          </a:p>
        </p:txBody>
      </p:sp>
    </p:spTree>
    <p:extLst>
      <p:ext uri="{BB962C8B-B14F-4D97-AF65-F5344CB8AC3E}">
        <p14:creationId xmlns:p14="http://schemas.microsoft.com/office/powerpoint/2010/main" val="257178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Thank you!</a:t>
            </a:r>
          </a:p>
        </p:txBody>
      </p:sp>
      <p:pic>
        <p:nvPicPr>
          <p:cNvPr id="7" name="Espace réservé pour une image  17" descr="profile-cover-2017.jpg"/>
          <p:cNvPicPr>
            <a:picLocks noChangeAspect="1"/>
          </p:cNvPicPr>
          <p:nvPr/>
        </p:nvPicPr>
        <p:blipFill>
          <a:blip r:embed="rId2"/>
          <a:srcRect l="1464" r="1464" b="12798"/>
          <a:stretch>
            <a:fillRect/>
          </a:stretch>
        </p:blipFill>
        <p:spPr>
          <a:xfrm>
            <a:off x="0" y="2"/>
            <a:ext cx="9144000" cy="3428998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0" y="3424880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Picture 7" descr="sib_logo_trans_backgroun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68" y="3286124"/>
            <a:ext cx="1329231" cy="720000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0" y="-1587"/>
            <a:ext cx="9144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58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925143-A13E-CB43-AD01-B5F2180F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858344"/>
          </a:xfrm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Learning a lower-dimensional feature representation (compression) from unlabeled training data and a reconstruction back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80092-B5E1-6F43-B517-A73D9B20C40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Autoencoder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928CB1-BAE9-C245-88D6-06D66AEF09BA}"/>
              </a:ext>
            </a:extLst>
          </p:cNvPr>
          <p:cNvSpPr/>
          <p:nvPr/>
        </p:nvSpPr>
        <p:spPr>
          <a:xfrm>
            <a:off x="1883400" y="313278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F4009B-F651-4341-AF99-56B16FCBC1B9}"/>
              </a:ext>
            </a:extLst>
          </p:cNvPr>
          <p:cNvSpPr/>
          <p:nvPr/>
        </p:nvSpPr>
        <p:spPr>
          <a:xfrm>
            <a:off x="1883400" y="243840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211F10-8F7D-024B-B868-E09C42B878A2}"/>
              </a:ext>
            </a:extLst>
          </p:cNvPr>
          <p:cNvSpPr/>
          <p:nvPr/>
        </p:nvSpPr>
        <p:spPr>
          <a:xfrm>
            <a:off x="1883400" y="382717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D3C5E5-CF34-AF47-A481-10D62D84D356}"/>
              </a:ext>
            </a:extLst>
          </p:cNvPr>
          <p:cNvSpPr/>
          <p:nvPr/>
        </p:nvSpPr>
        <p:spPr>
          <a:xfrm>
            <a:off x="1883400" y="452155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7667D0-8988-B441-A485-426F843B47CC}"/>
              </a:ext>
            </a:extLst>
          </p:cNvPr>
          <p:cNvSpPr/>
          <p:nvPr/>
        </p:nvSpPr>
        <p:spPr>
          <a:xfrm>
            <a:off x="1883400" y="521594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3F2D04-C85D-444E-8391-70E650AB7080}"/>
              </a:ext>
            </a:extLst>
          </p:cNvPr>
          <p:cNvSpPr/>
          <p:nvPr/>
        </p:nvSpPr>
        <p:spPr>
          <a:xfrm>
            <a:off x="27150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C7297A-74FE-834F-9F17-69B21020643F}"/>
              </a:ext>
            </a:extLst>
          </p:cNvPr>
          <p:cNvSpPr/>
          <p:nvPr/>
        </p:nvSpPr>
        <p:spPr>
          <a:xfrm>
            <a:off x="27150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1A6334-C00E-6649-9E9F-25619FD3C2DB}"/>
              </a:ext>
            </a:extLst>
          </p:cNvPr>
          <p:cNvSpPr/>
          <p:nvPr/>
        </p:nvSpPr>
        <p:spPr>
          <a:xfrm>
            <a:off x="27150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810A2A-00A6-ED40-A299-8061C19BC57B}"/>
              </a:ext>
            </a:extLst>
          </p:cNvPr>
          <p:cNvSpPr/>
          <p:nvPr/>
        </p:nvSpPr>
        <p:spPr>
          <a:xfrm>
            <a:off x="27150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FE40ED-9E16-9D45-8981-83D220A6E22B}"/>
              </a:ext>
            </a:extLst>
          </p:cNvPr>
          <p:cNvSpPr/>
          <p:nvPr/>
        </p:nvSpPr>
        <p:spPr>
          <a:xfrm>
            <a:off x="3546600" y="3149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A20380-F1A4-C644-A44F-B4EFE1B23C1C}"/>
              </a:ext>
            </a:extLst>
          </p:cNvPr>
          <p:cNvSpPr/>
          <p:nvPr/>
        </p:nvSpPr>
        <p:spPr>
          <a:xfrm>
            <a:off x="3546600" y="3844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6339DA-2473-BF4B-8060-5DCEEA0F82B0}"/>
              </a:ext>
            </a:extLst>
          </p:cNvPr>
          <p:cNvSpPr/>
          <p:nvPr/>
        </p:nvSpPr>
        <p:spPr>
          <a:xfrm>
            <a:off x="3546600" y="4538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52E22B-6549-6247-B277-BBF55D9BF858}"/>
              </a:ext>
            </a:extLst>
          </p:cNvPr>
          <p:cNvSpPr/>
          <p:nvPr/>
        </p:nvSpPr>
        <p:spPr>
          <a:xfrm>
            <a:off x="4378200" y="3513785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68C5E4-B8A3-B545-A976-8D54500D3AB0}"/>
              </a:ext>
            </a:extLst>
          </p:cNvPr>
          <p:cNvSpPr/>
          <p:nvPr/>
        </p:nvSpPr>
        <p:spPr>
          <a:xfrm>
            <a:off x="4378200" y="4208170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94AC36-21A1-BB4F-8E13-BD8E18B8A872}"/>
              </a:ext>
            </a:extLst>
          </p:cNvPr>
          <p:cNvSpPr/>
          <p:nvPr/>
        </p:nvSpPr>
        <p:spPr>
          <a:xfrm>
            <a:off x="5209800" y="313278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789521-B02D-464C-AC1B-1E87DC164799}"/>
              </a:ext>
            </a:extLst>
          </p:cNvPr>
          <p:cNvSpPr/>
          <p:nvPr/>
        </p:nvSpPr>
        <p:spPr>
          <a:xfrm>
            <a:off x="5209800" y="382717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885CA8-9778-B542-BBE7-1B74B9BD99B2}"/>
              </a:ext>
            </a:extLst>
          </p:cNvPr>
          <p:cNvSpPr/>
          <p:nvPr/>
        </p:nvSpPr>
        <p:spPr>
          <a:xfrm>
            <a:off x="5209800" y="45215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00D061-0BBE-924F-B5A7-57AA825AC20F}"/>
              </a:ext>
            </a:extLst>
          </p:cNvPr>
          <p:cNvSpPr/>
          <p:nvPr/>
        </p:nvSpPr>
        <p:spPr>
          <a:xfrm>
            <a:off x="60414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0A45E-37A6-1846-B2A1-518578689447}"/>
              </a:ext>
            </a:extLst>
          </p:cNvPr>
          <p:cNvSpPr/>
          <p:nvPr/>
        </p:nvSpPr>
        <p:spPr>
          <a:xfrm>
            <a:off x="60414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F90058-FFB2-AC4F-8C68-446AF287C7F9}"/>
              </a:ext>
            </a:extLst>
          </p:cNvPr>
          <p:cNvSpPr/>
          <p:nvPr/>
        </p:nvSpPr>
        <p:spPr>
          <a:xfrm>
            <a:off x="60414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C19D1E-F669-1B41-A2B8-1ED20DE10C83}"/>
              </a:ext>
            </a:extLst>
          </p:cNvPr>
          <p:cNvSpPr/>
          <p:nvPr/>
        </p:nvSpPr>
        <p:spPr>
          <a:xfrm>
            <a:off x="60414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189A9D-EF63-DC47-92D3-11DD5D96A7EA}"/>
              </a:ext>
            </a:extLst>
          </p:cNvPr>
          <p:cNvSpPr/>
          <p:nvPr/>
        </p:nvSpPr>
        <p:spPr>
          <a:xfrm>
            <a:off x="6873000" y="313278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424643F-CD41-B040-9C8F-3EC90E9BD4D8}"/>
              </a:ext>
            </a:extLst>
          </p:cNvPr>
          <p:cNvSpPr/>
          <p:nvPr/>
        </p:nvSpPr>
        <p:spPr>
          <a:xfrm>
            <a:off x="6873000" y="243840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860157-F4C7-484A-98CF-CCD938AAE5F2}"/>
              </a:ext>
            </a:extLst>
          </p:cNvPr>
          <p:cNvSpPr/>
          <p:nvPr/>
        </p:nvSpPr>
        <p:spPr>
          <a:xfrm>
            <a:off x="6873000" y="382717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9A251B0-6E3B-7E48-AC74-F4058912F8AD}"/>
              </a:ext>
            </a:extLst>
          </p:cNvPr>
          <p:cNvSpPr/>
          <p:nvPr/>
        </p:nvSpPr>
        <p:spPr>
          <a:xfrm>
            <a:off x="6873000" y="452155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430BEE-FBA9-5E4E-9680-2CA5B5F42460}"/>
              </a:ext>
            </a:extLst>
          </p:cNvPr>
          <p:cNvSpPr/>
          <p:nvPr/>
        </p:nvSpPr>
        <p:spPr>
          <a:xfrm>
            <a:off x="6873000" y="521594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813617-017B-754D-8A15-ABE58BE45FD9}"/>
              </a:ext>
            </a:extLst>
          </p:cNvPr>
          <p:cNvSpPr txBox="1"/>
          <p:nvPr/>
        </p:nvSpPr>
        <p:spPr>
          <a:xfrm>
            <a:off x="553858" y="3914174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9774C8-6A77-314A-B0EE-0EB29CB91538}"/>
              </a:ext>
            </a:extLst>
          </p:cNvPr>
          <p:cNvSpPr txBox="1"/>
          <p:nvPr/>
        </p:nvSpPr>
        <p:spPr>
          <a:xfrm>
            <a:off x="7987412" y="38947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5186D73-5381-3840-963D-A85ADF766D28}"/>
                  </a:ext>
                </a:extLst>
              </p:cNvPr>
              <p:cNvSpPr/>
              <p:nvPr/>
            </p:nvSpPr>
            <p:spPr>
              <a:xfrm>
                <a:off x="3325193" y="6248400"/>
                <a:ext cx="27553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5186D73-5381-3840-963D-A85ADF766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93" y="6248400"/>
                <a:ext cx="2755306" cy="461665"/>
              </a:xfrm>
              <a:prstGeom prst="rect">
                <a:avLst/>
              </a:prstGeom>
              <a:blipFill>
                <a:blip r:embed="rId2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/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/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/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9A93"/>
                          </a:solidFill>
                          <a:effectLst/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009A9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9899F2AC-898F-074E-B79D-40E79F1E0185}"/>
              </a:ext>
            </a:extLst>
          </p:cNvPr>
          <p:cNvSpPr txBox="1"/>
          <p:nvPr/>
        </p:nvSpPr>
        <p:spPr>
          <a:xfrm>
            <a:off x="3929744" y="5215939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Latent space</a:t>
            </a:r>
          </a:p>
        </p:txBody>
      </p:sp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516BCFCE-94CC-1D44-868D-6E57C931E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" y="4405113"/>
            <a:ext cx="1416050" cy="1898650"/>
          </a:xfrm>
          <a:prstGeom prst="rect">
            <a:avLst/>
          </a:prstGeom>
          <a:effectLst/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E7C54107-92DD-0646-9D34-85D40B2E0C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36" y="4405113"/>
            <a:ext cx="1416050" cy="1898650"/>
          </a:xfrm>
          <a:prstGeom prst="rect">
            <a:avLst/>
          </a:prstGeom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D2A7B94-AE15-5246-904F-4CADE428CD8C}"/>
              </a:ext>
            </a:extLst>
          </p:cNvPr>
          <p:cNvSpPr txBox="1"/>
          <p:nvPr/>
        </p:nvSpPr>
        <p:spPr>
          <a:xfrm>
            <a:off x="3955030" y="566782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deterministic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0AFD1-17B8-B941-996D-EB5A08D79D23}"/>
              </a:ext>
            </a:extLst>
          </p:cNvPr>
          <p:cNvSpPr txBox="1"/>
          <p:nvPr/>
        </p:nvSpPr>
        <p:spPr>
          <a:xfrm>
            <a:off x="2715000" y="2429483"/>
            <a:ext cx="7822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Encode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74090-B60F-DE44-A652-AC8F844D5AA5}"/>
              </a:ext>
            </a:extLst>
          </p:cNvPr>
          <p:cNvSpPr txBox="1"/>
          <p:nvPr/>
        </p:nvSpPr>
        <p:spPr>
          <a:xfrm>
            <a:off x="5646735" y="2429483"/>
            <a:ext cx="795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0F358F3-9AFC-5E42-A8E6-36F3DF6E95A5}"/>
              </a:ext>
            </a:extLst>
          </p:cNvPr>
          <p:cNvCxnSpPr/>
          <p:nvPr/>
        </p:nvCxnSpPr>
        <p:spPr>
          <a:xfrm>
            <a:off x="2710345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40C446-2DB2-9C46-B335-1A3280CC0F72}"/>
              </a:ext>
            </a:extLst>
          </p:cNvPr>
          <p:cNvCxnSpPr/>
          <p:nvPr/>
        </p:nvCxnSpPr>
        <p:spPr>
          <a:xfrm>
            <a:off x="5665789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484AA97-38E8-4247-AFAB-5AD1FF4D2F64}"/>
              </a:ext>
            </a:extLst>
          </p:cNvPr>
          <p:cNvSpPr txBox="1"/>
          <p:nvPr/>
        </p:nvSpPr>
        <p:spPr>
          <a:xfrm>
            <a:off x="7328290" y="3563509"/>
            <a:ext cx="18242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Reconstructed input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215FEC-2661-4040-B91F-BF42EC8732C5}"/>
              </a:ext>
            </a:extLst>
          </p:cNvPr>
          <p:cNvSpPr txBox="1"/>
          <p:nvPr/>
        </p:nvSpPr>
        <p:spPr>
          <a:xfrm>
            <a:off x="3769443" y="2767565"/>
            <a:ext cx="16414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Bottleneck layer</a:t>
            </a:r>
          </a:p>
        </p:txBody>
      </p:sp>
    </p:spTree>
    <p:extLst>
      <p:ext uri="{BB962C8B-B14F-4D97-AF65-F5344CB8AC3E}">
        <p14:creationId xmlns:p14="http://schemas.microsoft.com/office/powerpoint/2010/main" val="200977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40" grpId="0"/>
      <p:bldP spid="52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1EE470-1966-3D43-A5C2-65A94B24852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lvl="1"/>
            <a:r>
              <a:rPr lang="en-GB" sz="2000" b="0" dirty="0">
                <a:effectLst/>
              </a:rPr>
              <a:t>Generalization of PCA: non-linear</a:t>
            </a:r>
          </a:p>
          <a:p>
            <a:pPr lvl="1"/>
            <a:r>
              <a:rPr lang="en-GB" sz="2000" b="0" dirty="0">
                <a:effectLst/>
              </a:rPr>
              <a:t>Challenges: </a:t>
            </a:r>
            <a:r>
              <a:rPr lang="en-GB" sz="2000" b="0" dirty="0">
                <a:solidFill>
                  <a:schemeClr val="accent1"/>
                </a:solidFill>
                <a:effectLst/>
              </a:rPr>
              <a:t>learn a </a:t>
            </a:r>
            <a:r>
              <a:rPr lang="en-GB" sz="2000" dirty="0">
                <a:solidFill>
                  <a:schemeClr val="accent1"/>
                </a:solidFill>
                <a:effectLst/>
              </a:rPr>
              <a:t>meaningful</a:t>
            </a:r>
            <a:r>
              <a:rPr lang="en-GB" sz="2000" b="0" dirty="0">
                <a:solidFill>
                  <a:schemeClr val="accent1"/>
                </a:solidFill>
                <a:effectLst/>
              </a:rPr>
              <a:t> and </a:t>
            </a:r>
            <a:r>
              <a:rPr lang="en-GB" sz="2000" dirty="0">
                <a:solidFill>
                  <a:schemeClr val="accent1"/>
                </a:solidFill>
                <a:effectLst/>
              </a:rPr>
              <a:t>generalizable</a:t>
            </a:r>
            <a:r>
              <a:rPr lang="en-GB" sz="2000" b="0" dirty="0">
                <a:solidFill>
                  <a:schemeClr val="accent1"/>
                </a:solidFill>
                <a:effectLst/>
              </a:rPr>
              <a:t> latent space representation</a:t>
            </a:r>
            <a:endParaRPr lang="en-GB" sz="2000" b="0" dirty="0">
              <a:effectLst/>
            </a:endParaRP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000" b="0" dirty="0">
                <a:effectLst/>
              </a:rPr>
              <a:t>Latent dimension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000" dirty="0"/>
              <a:t>Noise &gt; Structure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000" dirty="0"/>
              <a:t>Anomaly detection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000" dirty="0"/>
              <a:t>Generative ability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000" b="0" dirty="0">
                <a:effectLst/>
              </a:rPr>
              <a:t>Reconstruction-only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F8C21-28F8-3742-9F06-43F2C77283C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>
                <a:effectLst/>
              </a:rPr>
              <a:t>Autoencoder</a:t>
            </a:r>
            <a:endParaRPr lang="en-US" dirty="0"/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61CBEF9C-5B88-1713-1CCB-43D94161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96887"/>
            <a:ext cx="7772400" cy="2283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C2890-E1DE-8003-3204-E6817F409648}"/>
              </a:ext>
            </a:extLst>
          </p:cNvPr>
          <p:cNvSpPr txBox="1"/>
          <p:nvPr/>
        </p:nvSpPr>
        <p:spPr>
          <a:xfrm>
            <a:off x="2793550" y="6580303"/>
            <a:ext cx="3520900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err="1"/>
              <a:t>Berahmand</a:t>
            </a:r>
            <a:r>
              <a:rPr lang="en-US" sz="1200" dirty="0"/>
              <a:t> et al. Artificial Intelligence Review, 2024</a:t>
            </a:r>
          </a:p>
        </p:txBody>
      </p:sp>
    </p:spTree>
    <p:extLst>
      <p:ext uri="{BB962C8B-B14F-4D97-AF65-F5344CB8AC3E}">
        <p14:creationId xmlns:p14="http://schemas.microsoft.com/office/powerpoint/2010/main" val="90274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925143-A13E-CB43-AD01-B5F2180F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858344"/>
          </a:xfrm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Probabilistic twist on autoencoder: map the input into a distribution instead of a fixed vector =&gt; two vectors of means and standard deviations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80092-B5E1-6F43-B517-A73D9B20C40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Variational autoencoder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928CB1-BAE9-C245-88D6-06D66AEF09BA}"/>
              </a:ext>
            </a:extLst>
          </p:cNvPr>
          <p:cNvSpPr/>
          <p:nvPr/>
        </p:nvSpPr>
        <p:spPr>
          <a:xfrm>
            <a:off x="1883400" y="313278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F4009B-F651-4341-AF99-56B16FCBC1B9}"/>
              </a:ext>
            </a:extLst>
          </p:cNvPr>
          <p:cNvSpPr/>
          <p:nvPr/>
        </p:nvSpPr>
        <p:spPr>
          <a:xfrm>
            <a:off x="1883400" y="243840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211F10-8F7D-024B-B868-E09C42B878A2}"/>
              </a:ext>
            </a:extLst>
          </p:cNvPr>
          <p:cNvSpPr/>
          <p:nvPr/>
        </p:nvSpPr>
        <p:spPr>
          <a:xfrm>
            <a:off x="1883400" y="382717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D3C5E5-CF34-AF47-A481-10D62D84D356}"/>
              </a:ext>
            </a:extLst>
          </p:cNvPr>
          <p:cNvSpPr/>
          <p:nvPr/>
        </p:nvSpPr>
        <p:spPr>
          <a:xfrm>
            <a:off x="1883400" y="452155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7667D0-8988-B441-A485-426F843B47CC}"/>
              </a:ext>
            </a:extLst>
          </p:cNvPr>
          <p:cNvSpPr/>
          <p:nvPr/>
        </p:nvSpPr>
        <p:spPr>
          <a:xfrm>
            <a:off x="1883400" y="521594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3F2D04-C85D-444E-8391-70E650AB7080}"/>
              </a:ext>
            </a:extLst>
          </p:cNvPr>
          <p:cNvSpPr/>
          <p:nvPr/>
        </p:nvSpPr>
        <p:spPr>
          <a:xfrm>
            <a:off x="27150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C7297A-74FE-834F-9F17-69B21020643F}"/>
              </a:ext>
            </a:extLst>
          </p:cNvPr>
          <p:cNvSpPr/>
          <p:nvPr/>
        </p:nvSpPr>
        <p:spPr>
          <a:xfrm>
            <a:off x="27150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1A6334-C00E-6649-9E9F-25619FD3C2DB}"/>
              </a:ext>
            </a:extLst>
          </p:cNvPr>
          <p:cNvSpPr/>
          <p:nvPr/>
        </p:nvSpPr>
        <p:spPr>
          <a:xfrm>
            <a:off x="27150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810A2A-00A6-ED40-A299-8061C19BC57B}"/>
              </a:ext>
            </a:extLst>
          </p:cNvPr>
          <p:cNvSpPr/>
          <p:nvPr/>
        </p:nvSpPr>
        <p:spPr>
          <a:xfrm>
            <a:off x="27150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FE40ED-9E16-9D45-8981-83D220A6E22B}"/>
              </a:ext>
            </a:extLst>
          </p:cNvPr>
          <p:cNvSpPr/>
          <p:nvPr/>
        </p:nvSpPr>
        <p:spPr>
          <a:xfrm>
            <a:off x="3546600" y="3149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A20380-F1A4-C644-A44F-B4EFE1B23C1C}"/>
              </a:ext>
            </a:extLst>
          </p:cNvPr>
          <p:cNvSpPr/>
          <p:nvPr/>
        </p:nvSpPr>
        <p:spPr>
          <a:xfrm>
            <a:off x="3546600" y="3844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6339DA-2473-BF4B-8060-5DCEEA0F82B0}"/>
              </a:ext>
            </a:extLst>
          </p:cNvPr>
          <p:cNvSpPr/>
          <p:nvPr/>
        </p:nvSpPr>
        <p:spPr>
          <a:xfrm>
            <a:off x="3546600" y="4538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52E22B-6549-6247-B277-BBF55D9BF858}"/>
              </a:ext>
            </a:extLst>
          </p:cNvPr>
          <p:cNvSpPr/>
          <p:nvPr/>
        </p:nvSpPr>
        <p:spPr>
          <a:xfrm>
            <a:off x="4378200" y="3513785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68C5E4-B8A3-B545-A976-8D54500D3AB0}"/>
              </a:ext>
            </a:extLst>
          </p:cNvPr>
          <p:cNvSpPr/>
          <p:nvPr/>
        </p:nvSpPr>
        <p:spPr>
          <a:xfrm>
            <a:off x="4378200" y="4208170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94AC36-21A1-BB4F-8E13-BD8E18B8A872}"/>
              </a:ext>
            </a:extLst>
          </p:cNvPr>
          <p:cNvSpPr/>
          <p:nvPr/>
        </p:nvSpPr>
        <p:spPr>
          <a:xfrm>
            <a:off x="5209800" y="313278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789521-B02D-464C-AC1B-1E87DC164799}"/>
              </a:ext>
            </a:extLst>
          </p:cNvPr>
          <p:cNvSpPr/>
          <p:nvPr/>
        </p:nvSpPr>
        <p:spPr>
          <a:xfrm>
            <a:off x="5209800" y="382717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885CA8-9778-B542-BBE7-1B74B9BD99B2}"/>
              </a:ext>
            </a:extLst>
          </p:cNvPr>
          <p:cNvSpPr/>
          <p:nvPr/>
        </p:nvSpPr>
        <p:spPr>
          <a:xfrm>
            <a:off x="5209800" y="45215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00D061-0BBE-924F-B5A7-57AA825AC20F}"/>
              </a:ext>
            </a:extLst>
          </p:cNvPr>
          <p:cNvSpPr/>
          <p:nvPr/>
        </p:nvSpPr>
        <p:spPr>
          <a:xfrm>
            <a:off x="60414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0A45E-37A6-1846-B2A1-518578689447}"/>
              </a:ext>
            </a:extLst>
          </p:cNvPr>
          <p:cNvSpPr/>
          <p:nvPr/>
        </p:nvSpPr>
        <p:spPr>
          <a:xfrm>
            <a:off x="60414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F90058-FFB2-AC4F-8C68-446AF287C7F9}"/>
              </a:ext>
            </a:extLst>
          </p:cNvPr>
          <p:cNvSpPr/>
          <p:nvPr/>
        </p:nvSpPr>
        <p:spPr>
          <a:xfrm>
            <a:off x="60414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C19D1E-F669-1B41-A2B8-1ED20DE10C83}"/>
              </a:ext>
            </a:extLst>
          </p:cNvPr>
          <p:cNvSpPr/>
          <p:nvPr/>
        </p:nvSpPr>
        <p:spPr>
          <a:xfrm>
            <a:off x="60414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189A9D-EF63-DC47-92D3-11DD5D96A7EA}"/>
              </a:ext>
            </a:extLst>
          </p:cNvPr>
          <p:cNvSpPr/>
          <p:nvPr/>
        </p:nvSpPr>
        <p:spPr>
          <a:xfrm>
            <a:off x="6873000" y="313278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424643F-CD41-B040-9C8F-3EC90E9BD4D8}"/>
              </a:ext>
            </a:extLst>
          </p:cNvPr>
          <p:cNvSpPr/>
          <p:nvPr/>
        </p:nvSpPr>
        <p:spPr>
          <a:xfrm>
            <a:off x="6873000" y="243840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860157-F4C7-484A-98CF-CCD938AAE5F2}"/>
              </a:ext>
            </a:extLst>
          </p:cNvPr>
          <p:cNvSpPr/>
          <p:nvPr/>
        </p:nvSpPr>
        <p:spPr>
          <a:xfrm>
            <a:off x="6873000" y="382717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9A251B0-6E3B-7E48-AC74-F4058912F8AD}"/>
              </a:ext>
            </a:extLst>
          </p:cNvPr>
          <p:cNvSpPr/>
          <p:nvPr/>
        </p:nvSpPr>
        <p:spPr>
          <a:xfrm>
            <a:off x="6873000" y="452155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430BEE-FBA9-5E4E-9680-2CA5B5F42460}"/>
              </a:ext>
            </a:extLst>
          </p:cNvPr>
          <p:cNvSpPr/>
          <p:nvPr/>
        </p:nvSpPr>
        <p:spPr>
          <a:xfrm>
            <a:off x="6873000" y="521594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813617-017B-754D-8A15-ABE58BE45FD9}"/>
              </a:ext>
            </a:extLst>
          </p:cNvPr>
          <p:cNvSpPr txBox="1"/>
          <p:nvPr/>
        </p:nvSpPr>
        <p:spPr>
          <a:xfrm>
            <a:off x="553858" y="3914174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9774C8-6A77-314A-B0EE-0EB29CB91538}"/>
              </a:ext>
            </a:extLst>
          </p:cNvPr>
          <p:cNvSpPr txBox="1"/>
          <p:nvPr/>
        </p:nvSpPr>
        <p:spPr>
          <a:xfrm>
            <a:off x="7987412" y="38947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/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/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/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9A93"/>
                          </a:solidFill>
                          <a:effectLst/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009A9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9899F2AC-898F-074E-B79D-40E79F1E0185}"/>
              </a:ext>
            </a:extLst>
          </p:cNvPr>
          <p:cNvSpPr txBox="1"/>
          <p:nvPr/>
        </p:nvSpPr>
        <p:spPr>
          <a:xfrm>
            <a:off x="3929744" y="5215939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Latent space</a:t>
            </a:r>
          </a:p>
        </p:txBody>
      </p:sp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516BCFCE-94CC-1D44-868D-6E57C931E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" y="4405113"/>
            <a:ext cx="1416050" cy="1898650"/>
          </a:xfrm>
          <a:prstGeom prst="rect">
            <a:avLst/>
          </a:prstGeom>
          <a:effectLst/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E7C54107-92DD-0646-9D34-85D40B2E0C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36" y="4405113"/>
            <a:ext cx="1416050" cy="1898650"/>
          </a:xfrm>
          <a:prstGeom prst="rect">
            <a:avLst/>
          </a:prstGeom>
          <a:effectLst/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F0208-CA91-F340-A723-CA914A47F17F}"/>
              </a:ext>
            </a:extLst>
          </p:cNvPr>
          <p:cNvCxnSpPr/>
          <p:nvPr/>
        </p:nvCxnSpPr>
        <p:spPr>
          <a:xfrm>
            <a:off x="4378200" y="3132785"/>
            <a:ext cx="0" cy="2962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978211F-5909-9049-8CC7-EF2ADC231B96}"/>
              </a:ext>
            </a:extLst>
          </p:cNvPr>
          <p:cNvCxnSpPr/>
          <p:nvPr/>
        </p:nvCxnSpPr>
        <p:spPr>
          <a:xfrm>
            <a:off x="4741333" y="3132785"/>
            <a:ext cx="0" cy="296215"/>
          </a:xfrm>
          <a:prstGeom prst="straightConnector1">
            <a:avLst/>
          </a:prstGeom>
          <a:ln w="19050">
            <a:solidFill>
              <a:srgbClr val="E3061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A2A530E-6BE6-BB4C-9F97-E3A1D800A427}"/>
              </a:ext>
            </a:extLst>
          </p:cNvPr>
          <p:cNvSpPr txBox="1"/>
          <p:nvPr/>
        </p:nvSpPr>
        <p:spPr>
          <a:xfrm>
            <a:off x="3886701" y="2775813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mean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4AAE1B-A8A3-D447-91FE-0FA19F5D8A81}"/>
              </a:ext>
            </a:extLst>
          </p:cNvPr>
          <p:cNvSpPr txBox="1"/>
          <p:nvPr/>
        </p:nvSpPr>
        <p:spPr>
          <a:xfrm>
            <a:off x="4554000" y="2505929"/>
            <a:ext cx="9233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standard</a:t>
            </a:r>
          </a:p>
          <a:p>
            <a:r>
              <a:rPr lang="en-US" dirty="0">
                <a:solidFill>
                  <a:srgbClr val="009A93"/>
                </a:solidFill>
              </a:rPr>
              <a:t>deviation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3C5AAB-6C63-4C48-94DB-A0BB2C477F28}"/>
              </a:ext>
            </a:extLst>
          </p:cNvPr>
          <p:cNvSpPr txBox="1"/>
          <p:nvPr/>
        </p:nvSpPr>
        <p:spPr>
          <a:xfrm>
            <a:off x="4042106" y="5667822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stochastic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10CF76-A377-2B48-9161-BF371D2E664C}"/>
              </a:ext>
            </a:extLst>
          </p:cNvPr>
          <p:cNvSpPr txBox="1"/>
          <p:nvPr/>
        </p:nvSpPr>
        <p:spPr>
          <a:xfrm>
            <a:off x="2715000" y="2429483"/>
            <a:ext cx="7822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Encode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97875C-E881-764B-8F80-033F955C5908}"/>
              </a:ext>
            </a:extLst>
          </p:cNvPr>
          <p:cNvSpPr txBox="1"/>
          <p:nvPr/>
        </p:nvSpPr>
        <p:spPr>
          <a:xfrm>
            <a:off x="5646735" y="2429483"/>
            <a:ext cx="795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DAC642F-B57B-7A4B-89D3-45594B9AAA55}"/>
              </a:ext>
            </a:extLst>
          </p:cNvPr>
          <p:cNvCxnSpPr/>
          <p:nvPr/>
        </p:nvCxnSpPr>
        <p:spPr>
          <a:xfrm>
            <a:off x="2710345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CDE329E-E68B-4647-A1CD-6C3ECF4D8B90}"/>
              </a:ext>
            </a:extLst>
          </p:cNvPr>
          <p:cNvCxnSpPr/>
          <p:nvPr/>
        </p:nvCxnSpPr>
        <p:spPr>
          <a:xfrm>
            <a:off x="5665789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BD0E934-EEA0-6B45-923C-65657F82370D}"/>
              </a:ext>
            </a:extLst>
          </p:cNvPr>
          <p:cNvSpPr txBox="1"/>
          <p:nvPr/>
        </p:nvSpPr>
        <p:spPr>
          <a:xfrm>
            <a:off x="7328290" y="3563509"/>
            <a:ext cx="18242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Reconstructed input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4B3402-993A-2939-FF96-B7137B6957B1}"/>
                  </a:ext>
                </a:extLst>
              </p:cNvPr>
              <p:cNvSpPr/>
              <p:nvPr/>
            </p:nvSpPr>
            <p:spPr>
              <a:xfrm>
                <a:off x="1334511" y="6243935"/>
                <a:ext cx="64749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loglikelihood</m:t>
                          </m:r>
                        </m:e>
                      </m:d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divergence</m:t>
                      </m:r>
                      <m:r>
                        <a:rPr lang="en-US" sz="2400" b="0" i="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4B3402-993A-2939-FF96-B7137B695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11" y="6243935"/>
                <a:ext cx="6474978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7FB6C-BCA3-7E9A-498B-0CA806BF86A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Variational autoencoder application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00089-A549-7A81-CED3-5D1CC2DB6745}"/>
              </a:ext>
            </a:extLst>
          </p:cNvPr>
          <p:cNvSpPr txBox="1"/>
          <p:nvPr/>
        </p:nvSpPr>
        <p:spPr>
          <a:xfrm>
            <a:off x="1524000" y="1286491"/>
            <a:ext cx="627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Generating synthetic medical images for data augmentation</a:t>
            </a:r>
          </a:p>
        </p:txBody>
      </p:sp>
      <p:pic>
        <p:nvPicPr>
          <p:cNvPr id="7" name="Picture 6" descr="A collection of images of a brain&#10;&#10;AI-generated content may be incorrect.">
            <a:extLst>
              <a:ext uri="{FF2B5EF4-FFF2-40B4-BE49-F238E27FC236}">
                <a16:creationId xmlns:a16="http://schemas.microsoft.com/office/drawing/2014/main" id="{BE754494-946F-BE26-5771-3EDF54901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057400"/>
            <a:ext cx="7831348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47D53E-F089-BAA7-0F1F-39D42B345F2E}"/>
              </a:ext>
            </a:extLst>
          </p:cNvPr>
          <p:cNvSpPr txBox="1"/>
          <p:nvPr/>
        </p:nvSpPr>
        <p:spPr>
          <a:xfrm>
            <a:off x="2526898" y="6096000"/>
            <a:ext cx="427200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Cetin et al. Computerized Medical Imaging and Graphics, 2023</a:t>
            </a:r>
          </a:p>
        </p:txBody>
      </p:sp>
    </p:spTree>
    <p:extLst>
      <p:ext uri="{BB962C8B-B14F-4D97-AF65-F5344CB8AC3E}">
        <p14:creationId xmlns:p14="http://schemas.microsoft.com/office/powerpoint/2010/main" val="162503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0A82-594C-AA64-A2C7-FBEB88C06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B34F27-2F81-656C-6C1E-B6603C95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1440000"/>
            <a:ext cx="8100000" cy="858344"/>
          </a:xfrm>
          <a:effectLst/>
        </p:spPr>
        <p:txBody>
          <a:bodyPr/>
          <a:lstStyle/>
          <a:p>
            <a:pPr lvl="1"/>
            <a:r>
              <a:rPr lang="en-US" sz="2000" b="0" dirty="0">
                <a:effectLst/>
              </a:rPr>
              <a:t>Learning a lower-dimensional feature representation (compression) from unlabeled training data and a reconstruction back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9F43-5EC2-353E-9060-256C9299F13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Denoising autoencoder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258CC2-EA4C-23F9-3E71-EE07A088976B}"/>
              </a:ext>
            </a:extLst>
          </p:cNvPr>
          <p:cNvSpPr/>
          <p:nvPr/>
        </p:nvSpPr>
        <p:spPr>
          <a:xfrm>
            <a:off x="1883400" y="313278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6DC185-B928-03B7-39B0-9D6CB61AF9AF}"/>
              </a:ext>
            </a:extLst>
          </p:cNvPr>
          <p:cNvSpPr/>
          <p:nvPr/>
        </p:nvSpPr>
        <p:spPr>
          <a:xfrm>
            <a:off x="1883400" y="243840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5D5160-D487-03ED-8B5D-D7CCD942B60F}"/>
              </a:ext>
            </a:extLst>
          </p:cNvPr>
          <p:cNvSpPr/>
          <p:nvPr/>
        </p:nvSpPr>
        <p:spPr>
          <a:xfrm>
            <a:off x="1883400" y="382717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293372-6E2A-1BF8-DD27-A596FB695E35}"/>
              </a:ext>
            </a:extLst>
          </p:cNvPr>
          <p:cNvSpPr/>
          <p:nvPr/>
        </p:nvSpPr>
        <p:spPr>
          <a:xfrm>
            <a:off x="1883400" y="4521555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2DFA61-E4B3-8ED0-6EED-75F1F7746F92}"/>
              </a:ext>
            </a:extLst>
          </p:cNvPr>
          <p:cNvSpPr/>
          <p:nvPr/>
        </p:nvSpPr>
        <p:spPr>
          <a:xfrm>
            <a:off x="1883400" y="5215940"/>
            <a:ext cx="387600" cy="381000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3BE000-CA50-7BF0-5897-55799B7AC1EA}"/>
              </a:ext>
            </a:extLst>
          </p:cNvPr>
          <p:cNvSpPr/>
          <p:nvPr/>
        </p:nvSpPr>
        <p:spPr>
          <a:xfrm>
            <a:off x="27150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F3D891-CC2E-BDE3-29C2-C7B78103B22F}"/>
              </a:ext>
            </a:extLst>
          </p:cNvPr>
          <p:cNvSpPr/>
          <p:nvPr/>
        </p:nvSpPr>
        <p:spPr>
          <a:xfrm>
            <a:off x="27150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9EB74B-6F07-F3F1-C7F9-56FE5A482863}"/>
              </a:ext>
            </a:extLst>
          </p:cNvPr>
          <p:cNvSpPr/>
          <p:nvPr/>
        </p:nvSpPr>
        <p:spPr>
          <a:xfrm>
            <a:off x="27150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29F512-6364-AF6B-F1FB-566244D1A77D}"/>
              </a:ext>
            </a:extLst>
          </p:cNvPr>
          <p:cNvSpPr/>
          <p:nvPr/>
        </p:nvSpPr>
        <p:spPr>
          <a:xfrm>
            <a:off x="27150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98CB3F-9E1B-1098-0C00-4E73A19D7AE0}"/>
              </a:ext>
            </a:extLst>
          </p:cNvPr>
          <p:cNvSpPr/>
          <p:nvPr/>
        </p:nvSpPr>
        <p:spPr>
          <a:xfrm>
            <a:off x="3546600" y="3149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34D584-1D0C-B401-9247-59771A64D340}"/>
              </a:ext>
            </a:extLst>
          </p:cNvPr>
          <p:cNvSpPr/>
          <p:nvPr/>
        </p:nvSpPr>
        <p:spPr>
          <a:xfrm>
            <a:off x="3546600" y="3844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4FC50B-E33B-57F2-0596-9443665A7191}"/>
              </a:ext>
            </a:extLst>
          </p:cNvPr>
          <p:cNvSpPr/>
          <p:nvPr/>
        </p:nvSpPr>
        <p:spPr>
          <a:xfrm>
            <a:off x="3546600" y="4538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0949C2-2A4E-18DB-B98F-B732EB452E56}"/>
              </a:ext>
            </a:extLst>
          </p:cNvPr>
          <p:cNvSpPr/>
          <p:nvPr/>
        </p:nvSpPr>
        <p:spPr>
          <a:xfrm>
            <a:off x="4378200" y="3513785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A1D56C-4CAA-2205-4A6A-7140B0F2A2DF}"/>
              </a:ext>
            </a:extLst>
          </p:cNvPr>
          <p:cNvSpPr/>
          <p:nvPr/>
        </p:nvSpPr>
        <p:spPr>
          <a:xfrm>
            <a:off x="4378200" y="4208170"/>
            <a:ext cx="387600" cy="381000"/>
          </a:xfrm>
          <a:prstGeom prst="ellipse">
            <a:avLst/>
          </a:prstGeom>
          <a:noFill/>
          <a:ln>
            <a:solidFill>
              <a:srgbClr val="009A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212720-CCEA-B014-9ED7-89C684C92660}"/>
              </a:ext>
            </a:extLst>
          </p:cNvPr>
          <p:cNvSpPr/>
          <p:nvPr/>
        </p:nvSpPr>
        <p:spPr>
          <a:xfrm>
            <a:off x="5209800" y="313278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B245711-2517-4BFE-FD11-7CD040EE3182}"/>
              </a:ext>
            </a:extLst>
          </p:cNvPr>
          <p:cNvSpPr/>
          <p:nvPr/>
        </p:nvSpPr>
        <p:spPr>
          <a:xfrm>
            <a:off x="5209800" y="382717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1D93C8-85BC-E00F-42B4-CFFD58F29D62}"/>
              </a:ext>
            </a:extLst>
          </p:cNvPr>
          <p:cNvSpPr/>
          <p:nvPr/>
        </p:nvSpPr>
        <p:spPr>
          <a:xfrm>
            <a:off x="5209800" y="45215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27709A-E252-88A9-426C-82781B7E7C4E}"/>
              </a:ext>
            </a:extLst>
          </p:cNvPr>
          <p:cNvSpPr/>
          <p:nvPr/>
        </p:nvSpPr>
        <p:spPr>
          <a:xfrm>
            <a:off x="6041400" y="276895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ED37FD-28F4-E25A-F4A5-BF23035928E9}"/>
              </a:ext>
            </a:extLst>
          </p:cNvPr>
          <p:cNvSpPr/>
          <p:nvPr/>
        </p:nvSpPr>
        <p:spPr>
          <a:xfrm>
            <a:off x="6041400" y="346334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76EF4B-BFEF-AF72-6E3C-E5E46ADF604C}"/>
              </a:ext>
            </a:extLst>
          </p:cNvPr>
          <p:cNvSpPr/>
          <p:nvPr/>
        </p:nvSpPr>
        <p:spPr>
          <a:xfrm>
            <a:off x="6041400" y="4157725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C006C13-140D-BD9B-3920-6B88D8A49F1B}"/>
              </a:ext>
            </a:extLst>
          </p:cNvPr>
          <p:cNvSpPr/>
          <p:nvPr/>
        </p:nvSpPr>
        <p:spPr>
          <a:xfrm>
            <a:off x="6041400" y="4852110"/>
            <a:ext cx="387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1DD045-FEF7-C7D1-422B-1552988E9549}"/>
              </a:ext>
            </a:extLst>
          </p:cNvPr>
          <p:cNvSpPr/>
          <p:nvPr/>
        </p:nvSpPr>
        <p:spPr>
          <a:xfrm>
            <a:off x="6873000" y="313278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B59AF35-A4A1-5D29-4AB0-EC01500BCD94}"/>
              </a:ext>
            </a:extLst>
          </p:cNvPr>
          <p:cNvSpPr/>
          <p:nvPr/>
        </p:nvSpPr>
        <p:spPr>
          <a:xfrm>
            <a:off x="6873000" y="243840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CA0B4F-5060-CDF4-E7ED-64F3D8ECF2A9}"/>
              </a:ext>
            </a:extLst>
          </p:cNvPr>
          <p:cNvSpPr/>
          <p:nvPr/>
        </p:nvSpPr>
        <p:spPr>
          <a:xfrm>
            <a:off x="6873000" y="382717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499D89-9F4C-3170-8BD2-1E39166E1855}"/>
              </a:ext>
            </a:extLst>
          </p:cNvPr>
          <p:cNvSpPr/>
          <p:nvPr/>
        </p:nvSpPr>
        <p:spPr>
          <a:xfrm>
            <a:off x="6873000" y="4521555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EE9348-D686-32FF-6AEE-ED1E289E8D8E}"/>
              </a:ext>
            </a:extLst>
          </p:cNvPr>
          <p:cNvSpPr/>
          <p:nvPr/>
        </p:nvSpPr>
        <p:spPr>
          <a:xfrm>
            <a:off x="6873000" y="5215940"/>
            <a:ext cx="387600" cy="381000"/>
          </a:xfrm>
          <a:prstGeom prst="ellipse">
            <a:avLst/>
          </a:prstGeom>
          <a:noFill/>
          <a:ln>
            <a:solidFill>
              <a:srgbClr val="E3061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4897AF-FE9B-5534-A738-AA9A50B8EBE1}"/>
              </a:ext>
            </a:extLst>
          </p:cNvPr>
          <p:cNvSpPr txBox="1"/>
          <p:nvPr/>
        </p:nvSpPr>
        <p:spPr>
          <a:xfrm>
            <a:off x="553858" y="3914174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5B7767-026F-FC4B-7704-02B33AE23200}"/>
              </a:ext>
            </a:extLst>
          </p:cNvPr>
          <p:cNvSpPr txBox="1"/>
          <p:nvPr/>
        </p:nvSpPr>
        <p:spPr>
          <a:xfrm>
            <a:off x="7987412" y="3894785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9E337A6-A3E3-0877-B5EB-DF5BEBBFB6A2}"/>
                  </a:ext>
                </a:extLst>
              </p:cNvPr>
              <p:cNvSpPr/>
              <p:nvPr/>
            </p:nvSpPr>
            <p:spPr>
              <a:xfrm>
                <a:off x="3325193" y="6248400"/>
                <a:ext cx="27553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9E337A6-A3E3-0877-B5EB-DF5BEBBFB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93" y="6248400"/>
                <a:ext cx="2755306" cy="461665"/>
              </a:xfrm>
              <a:prstGeom prst="rect">
                <a:avLst/>
              </a:prstGeom>
              <a:blipFill>
                <a:blip r:embed="rId2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53E84CF-1603-CF84-AC7A-9BDFD1B81561}"/>
                  </a:ext>
                </a:extLst>
              </p:cNvPr>
              <p:cNvSpPr/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BEEAB6-4AAC-8747-96E8-57B385EDA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85" y="5807004"/>
                <a:ext cx="44242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C41C826-9CC1-CB31-E637-0AA8C9F50490}"/>
                  </a:ext>
                </a:extLst>
              </p:cNvPr>
              <p:cNvSpPr/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1434FC-FE87-F14C-BC97-36C1215D1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38" y="580700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EAC49F0-9A27-2202-7314-254A836F402F}"/>
                  </a:ext>
                </a:extLst>
              </p:cNvPr>
              <p:cNvSpPr/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9A93"/>
                          </a:solidFill>
                          <a:effectLst/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009A9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16AD8D-4004-B341-BEC5-64EEE3A1E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0" y="4671722"/>
                <a:ext cx="4239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E3456FB-7DCC-1B03-9B97-9943825DDEC8}"/>
              </a:ext>
            </a:extLst>
          </p:cNvPr>
          <p:cNvSpPr txBox="1"/>
          <p:nvPr/>
        </p:nvSpPr>
        <p:spPr>
          <a:xfrm>
            <a:off x="3929744" y="5215939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Latent space</a:t>
            </a:r>
          </a:p>
        </p:txBody>
      </p:sp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A5997AE3-2D37-881C-3797-825D496EA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" y="4405113"/>
            <a:ext cx="1416050" cy="1898650"/>
          </a:xfrm>
          <a:prstGeom prst="rect">
            <a:avLst/>
          </a:prstGeom>
          <a:effectLst/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1CA29B20-4E70-B6C0-71A3-462DE4940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36" y="4405113"/>
            <a:ext cx="1416050" cy="1898650"/>
          </a:xfrm>
          <a:prstGeom prst="rect">
            <a:avLst/>
          </a:prstGeom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495C47D-87BD-6641-31F4-814621F9D8F5}"/>
              </a:ext>
            </a:extLst>
          </p:cNvPr>
          <p:cNvSpPr txBox="1"/>
          <p:nvPr/>
        </p:nvSpPr>
        <p:spPr>
          <a:xfrm>
            <a:off x="3955030" y="566782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deterministic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FD0345-F9E7-AFDC-B68B-F52935CE2696}"/>
              </a:ext>
            </a:extLst>
          </p:cNvPr>
          <p:cNvSpPr txBox="1"/>
          <p:nvPr/>
        </p:nvSpPr>
        <p:spPr>
          <a:xfrm>
            <a:off x="2715000" y="2429483"/>
            <a:ext cx="7822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Encode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867476-75CA-9F8A-E888-3A68B1C20BFA}"/>
              </a:ext>
            </a:extLst>
          </p:cNvPr>
          <p:cNvSpPr txBox="1"/>
          <p:nvPr/>
        </p:nvSpPr>
        <p:spPr>
          <a:xfrm>
            <a:off x="5646735" y="2429483"/>
            <a:ext cx="795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FDC9B2-4359-62FE-B804-F2F010FE47A0}"/>
              </a:ext>
            </a:extLst>
          </p:cNvPr>
          <p:cNvCxnSpPr/>
          <p:nvPr/>
        </p:nvCxnSpPr>
        <p:spPr>
          <a:xfrm>
            <a:off x="2710345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685CFF9-957E-2E0B-CE0F-316D26D08975}"/>
              </a:ext>
            </a:extLst>
          </p:cNvPr>
          <p:cNvCxnSpPr/>
          <p:nvPr/>
        </p:nvCxnSpPr>
        <p:spPr>
          <a:xfrm>
            <a:off x="5665789" y="2362200"/>
            <a:ext cx="75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41E0AB0-2466-F098-8643-44F1B0D8EC23}"/>
              </a:ext>
            </a:extLst>
          </p:cNvPr>
          <p:cNvSpPr txBox="1"/>
          <p:nvPr/>
        </p:nvSpPr>
        <p:spPr>
          <a:xfrm>
            <a:off x="7328290" y="3563509"/>
            <a:ext cx="18242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Reconstructed input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228A94-9013-515E-E812-2DA68EBE5BD2}"/>
              </a:ext>
            </a:extLst>
          </p:cNvPr>
          <p:cNvSpPr txBox="1"/>
          <p:nvPr/>
        </p:nvSpPr>
        <p:spPr>
          <a:xfrm>
            <a:off x="3769443" y="2767565"/>
            <a:ext cx="16414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9A93"/>
                </a:solidFill>
              </a:rPr>
              <a:t>Bottleneck layer</a:t>
            </a: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02DC4C76-3FAC-EE82-06A3-516C9AD123A5}"/>
              </a:ext>
            </a:extLst>
          </p:cNvPr>
          <p:cNvSpPr/>
          <p:nvPr/>
        </p:nvSpPr>
        <p:spPr>
          <a:xfrm>
            <a:off x="685800" y="3429000"/>
            <a:ext cx="381000" cy="380730"/>
          </a:xfrm>
          <a:prstGeom prst="plus">
            <a:avLst>
              <a:gd name="adj" fmla="val 44473"/>
            </a:avLst>
          </a:prstGeom>
          <a:solidFill>
            <a:srgbClr val="00B0F0"/>
          </a:solidFill>
          <a:ln>
            <a:solidFill>
              <a:srgbClr val="00B0F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11E6095E-DAC3-2E03-FDD7-3CDE2DA62D86}"/>
              </a:ext>
            </a:extLst>
          </p:cNvPr>
          <p:cNvSpPr/>
          <p:nvPr/>
        </p:nvSpPr>
        <p:spPr>
          <a:xfrm>
            <a:off x="210501" y="2598025"/>
            <a:ext cx="1581081" cy="609600"/>
          </a:xfrm>
          <a:prstGeom prst="cloud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schemeClr val="bg1"/>
                </a:solidFill>
              </a:rPr>
              <a:t>noise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59BD4C1-7CDD-1BA7-B95F-DBB690447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" y="4405113"/>
            <a:ext cx="1416050" cy="18986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3487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F466CC-D724-D601-A4C3-9D395585153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Denoising autoencoder application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68C4B-0357-5D75-40E9-B240CF3FB7DD}"/>
              </a:ext>
            </a:extLst>
          </p:cNvPr>
          <p:cNvSpPr txBox="1"/>
          <p:nvPr/>
        </p:nvSpPr>
        <p:spPr>
          <a:xfrm>
            <a:off x="1032000" y="1286491"/>
            <a:ext cx="7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Reference-free human genotype imputation for population genetics</a:t>
            </a:r>
          </a:p>
        </p:txBody>
      </p:sp>
      <p:pic>
        <p:nvPicPr>
          <p:cNvPr id="7" name="Picture 6" descr="A diagram of a diagram of a triangle&#10;&#10;AI-generated content may be incorrect.">
            <a:extLst>
              <a:ext uri="{FF2B5EF4-FFF2-40B4-BE49-F238E27FC236}">
                <a16:creationId xmlns:a16="http://schemas.microsoft.com/office/drawing/2014/main" id="{81F1857C-66B4-BE9F-245B-54E6E37AE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1"/>
          <a:stretch>
            <a:fillRect/>
          </a:stretch>
        </p:blipFill>
        <p:spPr>
          <a:xfrm>
            <a:off x="792961" y="1686303"/>
            <a:ext cx="7522078" cy="4624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ED8EE-C1D3-3464-83C5-EA243A011109}"/>
              </a:ext>
            </a:extLst>
          </p:cNvPr>
          <p:cNvSpPr txBox="1"/>
          <p:nvPr/>
        </p:nvSpPr>
        <p:spPr>
          <a:xfrm>
            <a:off x="2590800" y="6453336"/>
            <a:ext cx="427200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Cetin et al. Computerized Medical Imaging and Graphics, 2023</a:t>
            </a:r>
          </a:p>
        </p:txBody>
      </p:sp>
    </p:spTree>
    <p:extLst>
      <p:ext uri="{BB962C8B-B14F-4D97-AF65-F5344CB8AC3E}">
        <p14:creationId xmlns:p14="http://schemas.microsoft.com/office/powerpoint/2010/main" val="131417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SIB Template">
  <a:themeElements>
    <a:clrScheme name="SIB Colours">
      <a:dk1>
        <a:srgbClr val="323232"/>
      </a:dk1>
      <a:lt1>
        <a:srgbClr val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SIB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457200">
          <a:defRPr sz="2400" b="1" dirty="0" smtClean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>
        <a:ln w="19050">
          <a:solidFill>
            <a:srgbClr val="E30613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effectLst>
              <a:outerShdw blurRad="38100" dist="12700" dir="2700000" algn="ctr" rotWithShape="0">
                <a:srgbClr val="000000">
                  <a:alpha val="50000"/>
                </a:srgbClr>
              </a:outerShdw>
            </a:effectLst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B_ppt_template_May2019" id="{22F68627-F3FE-4341-A5D1-7D0B4F85AD42}" vid="{9AEA215D-A4E1-6940-B42D-798A98D862B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34170</TotalTime>
  <Words>1353</Words>
  <Application>Microsoft Macintosh PowerPoint</Application>
  <PresentationFormat>On-screen Show (4:3)</PresentationFormat>
  <Paragraphs>752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Cambria Math</vt:lpstr>
      <vt:lpstr>SIB Template</vt:lpstr>
      <vt:lpstr>Deep learning techniques in Life sciences</vt:lpstr>
      <vt:lpstr>Neural Network revisited</vt:lpstr>
      <vt:lpstr>Dimensionality issue</vt:lpstr>
      <vt:lpstr>Autoencoder</vt:lpstr>
      <vt:lpstr>Autoencoder</vt:lpstr>
      <vt:lpstr>Variational autoencoder</vt:lpstr>
      <vt:lpstr>Variational autoencoder application</vt:lpstr>
      <vt:lpstr>Denoising autoencoder</vt:lpstr>
      <vt:lpstr>Denoising autoencoder application</vt:lpstr>
      <vt:lpstr>Sparse autoencoder</vt:lpstr>
      <vt:lpstr>Sparse autoencoder application</vt:lpstr>
      <vt:lpstr>Autoencoder application</vt:lpstr>
      <vt:lpstr>Neural Network revisited</vt:lpstr>
      <vt:lpstr>Convolutional Neural Network (CNN, ConvNet)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Convolutional layer</vt:lpstr>
      <vt:lpstr>CNN: How? Pooling layer</vt:lpstr>
      <vt:lpstr>CNN: How? Fully connected layer</vt:lpstr>
      <vt:lpstr>CNN: When?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learning: ++…</dc:title>
  <dc:creator>Thuong Tran</dc:creator>
  <cp:lastModifiedBy>Thuong Tran</cp:lastModifiedBy>
  <cp:revision>31</cp:revision>
  <dcterms:created xsi:type="dcterms:W3CDTF">2021-10-12T09:10:10Z</dcterms:created>
  <dcterms:modified xsi:type="dcterms:W3CDTF">2025-11-30T23:05:37Z</dcterms:modified>
</cp:coreProperties>
</file>